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</p:sldIdLst>
  <p:sldSz cy="5143500" cx="9144000"/>
  <p:notesSz cx="6858000" cy="9144000"/>
  <p:embeddedFontLst>
    <p:embeddedFont>
      <p:font typeface="Caveat"/>
      <p:regular r:id="rId165"/>
      <p:bold r:id="rId1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67" roundtripDataSignature="AMtx7mhm3mI502hiYfljnHU21PVBDFS0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DCB1ABB-2B92-44AB-A981-39A8C5BC4AF5}">
  <a:tblStyle styleId="{FDCB1ABB-2B92-44AB-A981-39A8C5BC4AF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4F25719E-3E0F-4DEE-8C1A-82E8D28904DC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font" Target="fonts/Caveat-regular.fntdata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7" Type="http://customschemas.google.com/relationships/presentationmetadata" Target="metadata"/><Relationship Id="rId166" Type="http://schemas.openxmlformats.org/officeDocument/2006/relationships/font" Target="fonts/Caveat-bold.fntdata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6" name="Google Shape;1186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4" name="Google Shape;1204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3" name="Google Shape;1223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1" name="Google Shape;1231;p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2" name="Google Shape;1242;p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8" name="Google Shape;1248;p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5" name="Google Shape;1255;p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3" name="Google Shape;1263;p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3" name="Google Shape;1273;p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1" name="Google Shape;1281;p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4" name="Google Shape;1294;p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7" name="Google Shape;1307;p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0" name="Google Shape;1320;p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3" name="Google Shape;1333;p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9" name="Google Shape;1339;p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2" name="Google Shape;1352;p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5" name="Google Shape;1365;p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8" name="Google Shape;1378;p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1" name="Google Shape;1391;p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5" name="Google Shape;1405;p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9" name="Google Shape;1419;p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2" name="Google Shape;1432;p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7" name="Google Shape;14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8" name="Google Shape;1458;p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5" name="Google Shape;1465;p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5" name="Google Shape;1475;p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5" name="Google Shape;1485;p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3" name="Google Shape;1493;p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4" name="Google Shape;1504;p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5" name="Google Shape;1515;p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0" name="Google Shape;1530;p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6" name="Google Shape;1546;p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8" name="Google Shape;1558;p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1" name="Google Shape;1571;p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4" name="Google Shape;1584;p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2" name="Google Shape;1592;p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5" name="Google Shape;1605;p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9" name="Google Shape;1619;p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17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4" name="Google Shape;1634;p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5" name="Google Shape;1645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3" name="Google Shape;1653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3" name="Google Shape;1663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3" name="Google Shape;1673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3" name="Google Shape;1683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4" name="Google Shape;1694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4" name="Google Shape;1704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4" name="Google Shape;1714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5" name="Google Shape;1725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5" name="Google Shape;1735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6" name="Google Shape;1746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6" name="Google Shape;1756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6" name="Google Shape;1766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7" name="Google Shape;1777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7" name="Google Shape;1787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7" name="Google Shape;1797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0" name="Google Shape;1810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4" name="Google Shape;1824;p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3" name="Google Shape;1833;p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3" name="Google Shape;763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1" name="Google Shape;781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3" name="Google Shape;803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8" name="Google Shape;818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9" name="Google Shape;839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0" name="Google Shape;850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1" name="Google Shape;861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7" name="Google Shape;897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Google Shape;907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6" name="Google Shape;916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6" name="Google Shape;926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5" name="Google Shape;935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4" name="Google Shape;944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3" name="Google Shape;953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2" name="Google Shape;962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4" name="Google Shape;974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6" name="Google Shape;986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8" name="Google Shape;998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0" name="Google Shape;1010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8" name="Google Shape;1028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2" name="Google Shape;1042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8" name="Google Shape;1058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6" name="Google Shape;1076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5" name="Google Shape;1095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2" name="Google Shape;1102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5" name="Google Shape;1115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1" name="Google Shape;1131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9" name="Google Shape;1149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9" name="Google Shape;1169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7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6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6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7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7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7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5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5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5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9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9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9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9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9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9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9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9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9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9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9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9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9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30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30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30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32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w3schools.com/cpp/cpp_data_types.asp" TargetMode="External"/><Relationship Id="rId4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w3schools.com/cpp/cpp_data_types.asp" TargetMode="External"/><Relationship Id="rId4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0" y="423100"/>
            <a:ext cx="8520600" cy="13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400"/>
              <a:t>CSci 3081W: Program Design and Development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17673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Lecture 04 - References and Pointers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Let’s take a look at the first layer of the stack.</a:t>
            </a:r>
            <a:endParaRPr b="1" sz="2000"/>
          </a:p>
        </p:txBody>
      </p:sp>
      <p:graphicFrame>
        <p:nvGraphicFramePr>
          <p:cNvPr id="168" name="Google Shape;168;p14"/>
          <p:cNvGraphicFramePr/>
          <p:nvPr/>
        </p:nvGraphicFramePr>
        <p:xfrm>
          <a:off x="4968475" y="114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828800"/>
                <a:gridCol w="828800"/>
              </a:tblGrid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Address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90000000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01010110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00000110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90000002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11000111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90000003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11000111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90000004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11000000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90000005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11111011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90000006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10000101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90000007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10000101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90000008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10000100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90000009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10110101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9000000A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11110000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9000000B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10110000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9000000C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10110000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pic>
        <p:nvPicPr>
          <p:cNvPr id="169" name="Google Shape;169;p14"/>
          <p:cNvPicPr preferRelativeResize="0"/>
          <p:nvPr/>
        </p:nvPicPr>
        <p:blipFill rotWithShape="1">
          <a:blip r:embed="rId3">
            <a:alphaModFix/>
          </a:blip>
          <a:srcRect b="0" l="11193" r="12295" t="11166"/>
          <a:stretch/>
        </p:blipFill>
        <p:spPr>
          <a:xfrm>
            <a:off x="952300" y="3291000"/>
            <a:ext cx="2708774" cy="146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" name="Google Shape;170;p14"/>
          <p:cNvSpPr/>
          <p:nvPr/>
        </p:nvSpPr>
        <p:spPr>
          <a:xfrm>
            <a:off x="1999000" y="3279250"/>
            <a:ext cx="509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6075" y="1385900"/>
            <a:ext cx="304800" cy="9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4"/>
          <p:cNvSpPr txBox="1"/>
          <p:nvPr/>
        </p:nvSpPr>
        <p:spPr>
          <a:xfrm>
            <a:off x="6998925" y="1697975"/>
            <a:ext cx="1691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 sum;     (4 bytes)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6998925" y="2307575"/>
            <a:ext cx="1317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 c;    (1 byte)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" name="Google Shape;174;p14"/>
          <p:cNvCxnSpPr>
            <a:stCxn id="173" idx="1"/>
          </p:cNvCxnSpPr>
          <p:nvPr/>
        </p:nvCxnSpPr>
        <p:spPr>
          <a:xfrm rot="10800000">
            <a:off x="6665925" y="2492975"/>
            <a:ext cx="3330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5" name="Google Shape;17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6075" y="2628650"/>
            <a:ext cx="304800" cy="9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4"/>
          <p:cNvSpPr txBox="1"/>
          <p:nvPr/>
        </p:nvSpPr>
        <p:spPr>
          <a:xfrm>
            <a:off x="6998925" y="2940725"/>
            <a:ext cx="1317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 f;     (4 bytes)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6075" y="3619250"/>
            <a:ext cx="304800" cy="9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4"/>
          <p:cNvSpPr txBox="1"/>
          <p:nvPr/>
        </p:nvSpPr>
        <p:spPr>
          <a:xfrm>
            <a:off x="6998925" y="3931325"/>
            <a:ext cx="1657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 i;   (4 bytes)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952300" y="1002175"/>
            <a:ext cx="2708700" cy="2236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7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sum = </a:t>
            </a:r>
            <a:r>
              <a:rPr b="1" i="0" lang="en" sz="7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 = </a:t>
            </a:r>
            <a:r>
              <a:rPr b="1" i="0" lang="en" sz="7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f = </a:t>
            </a:r>
            <a:r>
              <a:rPr b="1" i="0" lang="en" sz="7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b="1" i="0" lang="en" sz="7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 &lt; </a:t>
            </a:r>
            <a:r>
              <a:rPr b="1" i="0" lang="en" sz="7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i++) {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sum += f;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cout &lt;&lt; sum &lt;&lt; endl;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0" name="Google Shape;180;p14"/>
          <p:cNvSpPr/>
          <p:nvPr/>
        </p:nvSpPr>
        <p:spPr>
          <a:xfrm>
            <a:off x="1740075" y="16979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4"/>
          <p:cNvSpPr/>
          <p:nvPr/>
        </p:nvSpPr>
        <p:spPr>
          <a:xfrm>
            <a:off x="1587675" y="18503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4"/>
          <p:cNvSpPr/>
          <p:nvPr/>
        </p:nvSpPr>
        <p:spPr>
          <a:xfrm>
            <a:off x="1587675" y="20027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4"/>
          <p:cNvSpPr/>
          <p:nvPr/>
        </p:nvSpPr>
        <p:spPr>
          <a:xfrm>
            <a:off x="1435275" y="23075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14"/>
          <p:cNvCxnSpPr/>
          <p:nvPr/>
        </p:nvCxnSpPr>
        <p:spPr>
          <a:xfrm flipH="1" rot="10800000">
            <a:off x="2044875" y="1495917"/>
            <a:ext cx="2906100" cy="285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85" name="Google Shape;185;p14"/>
          <p:cNvCxnSpPr>
            <a:stCxn id="181" idx="3"/>
          </p:cNvCxnSpPr>
          <p:nvPr/>
        </p:nvCxnSpPr>
        <p:spPr>
          <a:xfrm>
            <a:off x="1892475" y="1933917"/>
            <a:ext cx="3043800" cy="5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86" name="Google Shape;186;p14"/>
          <p:cNvCxnSpPr/>
          <p:nvPr/>
        </p:nvCxnSpPr>
        <p:spPr>
          <a:xfrm>
            <a:off x="2044875" y="2086317"/>
            <a:ext cx="2898600" cy="651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87" name="Google Shape;187;p14"/>
          <p:cNvCxnSpPr>
            <a:stCxn id="183" idx="3"/>
          </p:cNvCxnSpPr>
          <p:nvPr/>
        </p:nvCxnSpPr>
        <p:spPr>
          <a:xfrm>
            <a:off x="1740075" y="2391117"/>
            <a:ext cx="3203400" cy="1326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05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/>
              <a:t>NULL or nullptr</a:t>
            </a:r>
            <a:r>
              <a:rPr lang="en" sz="1900"/>
              <a:t> is </a:t>
            </a:r>
            <a:r>
              <a:rPr lang="en" sz="1900">
                <a:solidFill>
                  <a:srgbClr val="000000"/>
                </a:solidFill>
              </a:rPr>
              <a:t>a</a:t>
            </a:r>
            <a:r>
              <a:rPr lang="en" sz="1900"/>
              <a:t> memory address that allows us to point to nothing.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189" name="Google Shape;1189;p105"/>
          <p:cNvSpPr txBox="1"/>
          <p:nvPr/>
        </p:nvSpPr>
        <p:spPr>
          <a:xfrm>
            <a:off x="546550" y="1244150"/>
            <a:ext cx="4454700" cy="23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8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int* pointer = NULL; // can also use nullptr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"pointer: " &lt;&lt; pointer &lt;&lt; endl;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*pointer &lt;&lt; endl;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0" name="Google Shape;1190;p105"/>
          <p:cNvSpPr txBox="1"/>
          <p:nvPr/>
        </p:nvSpPr>
        <p:spPr>
          <a:xfrm>
            <a:off x="546550" y="3752250"/>
            <a:ext cx="4454700" cy="1075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pointer: 0x0000000</a:t>
            </a:r>
            <a:endParaRPr b="1" i="0" sz="8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exited, segmentation fault</a:t>
            </a:r>
            <a:endParaRPr b="1" i="0" sz="8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191" name="Google Shape;1191;p105"/>
          <p:cNvGraphicFramePr/>
          <p:nvPr/>
        </p:nvGraphicFramePr>
        <p:xfrm>
          <a:off x="54486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15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NULL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/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pointer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92" name="Google Shape;1192;p105"/>
          <p:cNvSpPr txBox="1"/>
          <p:nvPr/>
        </p:nvSpPr>
        <p:spPr>
          <a:xfrm>
            <a:off x="52200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105"/>
          <p:cNvSpPr/>
          <p:nvPr/>
        </p:nvSpPr>
        <p:spPr>
          <a:xfrm>
            <a:off x="80018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105"/>
          <p:cNvSpPr/>
          <p:nvPr/>
        </p:nvSpPr>
        <p:spPr>
          <a:xfrm>
            <a:off x="7987900" y="4286675"/>
            <a:ext cx="152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105"/>
          <p:cNvSpPr/>
          <p:nvPr/>
        </p:nvSpPr>
        <p:spPr>
          <a:xfrm>
            <a:off x="7314675" y="2263350"/>
            <a:ext cx="1524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105"/>
          <p:cNvSpPr/>
          <p:nvPr/>
        </p:nvSpPr>
        <p:spPr>
          <a:xfrm>
            <a:off x="8154200" y="20084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05"/>
          <p:cNvSpPr/>
          <p:nvPr/>
        </p:nvSpPr>
        <p:spPr>
          <a:xfrm>
            <a:off x="8154200" y="1925150"/>
            <a:ext cx="152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8" name="Google Shape;1198;p105"/>
          <p:cNvCxnSpPr>
            <a:stCxn id="1199" idx="3"/>
            <a:endCxn id="1200" idx="3"/>
          </p:cNvCxnSpPr>
          <p:nvPr/>
        </p:nvCxnSpPr>
        <p:spPr>
          <a:xfrm flipH="1" rot="10800000">
            <a:off x="7467075" y="2021575"/>
            <a:ext cx="691200" cy="763500"/>
          </a:xfrm>
          <a:prstGeom prst="bentConnector3">
            <a:avLst>
              <a:gd fmla="val 13445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199" name="Google Shape;1199;p105"/>
          <p:cNvSpPr/>
          <p:nvPr/>
        </p:nvSpPr>
        <p:spPr>
          <a:xfrm>
            <a:off x="7314675" y="2668975"/>
            <a:ext cx="1524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05"/>
          <p:cNvSpPr/>
          <p:nvPr/>
        </p:nvSpPr>
        <p:spPr>
          <a:xfrm>
            <a:off x="8005900" y="1856050"/>
            <a:ext cx="152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105"/>
          <p:cNvSpPr txBox="1"/>
          <p:nvPr/>
        </p:nvSpPr>
        <p:spPr>
          <a:xfrm rot="-720758">
            <a:off x="5166010" y="3298812"/>
            <a:ext cx="4312742" cy="5033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Why would you want to do this?</a:t>
            </a:r>
            <a:endParaRPr b="0" i="0" sz="21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06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/>
              <a:t>NULL or nullptr</a:t>
            </a:r>
            <a:r>
              <a:rPr lang="en" sz="1900"/>
              <a:t> is </a:t>
            </a:r>
            <a:r>
              <a:rPr lang="en" sz="1900">
                <a:solidFill>
                  <a:srgbClr val="000000"/>
                </a:solidFill>
              </a:rPr>
              <a:t>a</a:t>
            </a:r>
            <a:r>
              <a:rPr lang="en" sz="1900"/>
              <a:t> memory address that allows us to point to nothing.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207" name="Google Shape;1207;p106"/>
          <p:cNvSpPr txBox="1"/>
          <p:nvPr/>
        </p:nvSpPr>
        <p:spPr>
          <a:xfrm>
            <a:off x="546550" y="1244150"/>
            <a:ext cx="4454700" cy="23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8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int* pointer = NULL; // can also use nullptr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"pointer: " &lt;&lt; pointer &lt;&lt; endl;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*pointer &lt;&lt; endl;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8" name="Google Shape;1208;p106"/>
          <p:cNvSpPr txBox="1"/>
          <p:nvPr/>
        </p:nvSpPr>
        <p:spPr>
          <a:xfrm>
            <a:off x="546550" y="3752250"/>
            <a:ext cx="4454700" cy="1075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pointer: 0x0000000</a:t>
            </a:r>
            <a:endParaRPr b="1" i="0" sz="8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FF0000"/>
                </a:highlight>
                <a:latin typeface="Courier New"/>
                <a:ea typeface="Courier New"/>
                <a:cs typeface="Courier New"/>
                <a:sym typeface="Courier New"/>
              </a:rPr>
              <a:t>exited, segmentation fault</a:t>
            </a:r>
            <a:endParaRPr b="1" i="0" sz="850" u="none" cap="none" strike="noStrike">
              <a:solidFill>
                <a:srgbClr val="FFFFFF"/>
              </a:solidFill>
              <a:highlight>
                <a:srgbClr val="FF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209" name="Google Shape;1209;p106"/>
          <p:cNvGraphicFramePr/>
          <p:nvPr/>
        </p:nvGraphicFramePr>
        <p:xfrm>
          <a:off x="54486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15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NULL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/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pointer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10" name="Google Shape;1210;p106"/>
          <p:cNvSpPr txBox="1"/>
          <p:nvPr/>
        </p:nvSpPr>
        <p:spPr>
          <a:xfrm>
            <a:off x="52200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106"/>
          <p:cNvSpPr/>
          <p:nvPr/>
        </p:nvSpPr>
        <p:spPr>
          <a:xfrm>
            <a:off x="80018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106"/>
          <p:cNvSpPr/>
          <p:nvPr/>
        </p:nvSpPr>
        <p:spPr>
          <a:xfrm>
            <a:off x="7987900" y="4286675"/>
            <a:ext cx="152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106"/>
          <p:cNvSpPr/>
          <p:nvPr/>
        </p:nvSpPr>
        <p:spPr>
          <a:xfrm>
            <a:off x="7314675" y="2263350"/>
            <a:ext cx="1524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106"/>
          <p:cNvSpPr/>
          <p:nvPr/>
        </p:nvSpPr>
        <p:spPr>
          <a:xfrm>
            <a:off x="8154200" y="20084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106"/>
          <p:cNvSpPr/>
          <p:nvPr/>
        </p:nvSpPr>
        <p:spPr>
          <a:xfrm>
            <a:off x="8154200" y="1925150"/>
            <a:ext cx="152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6" name="Google Shape;1216;p106"/>
          <p:cNvCxnSpPr>
            <a:stCxn id="1217" idx="3"/>
            <a:endCxn id="1218" idx="3"/>
          </p:cNvCxnSpPr>
          <p:nvPr/>
        </p:nvCxnSpPr>
        <p:spPr>
          <a:xfrm flipH="1" rot="10800000">
            <a:off x="7467075" y="2021575"/>
            <a:ext cx="691200" cy="763500"/>
          </a:xfrm>
          <a:prstGeom prst="bentConnector3">
            <a:avLst>
              <a:gd fmla="val 13445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217" name="Google Shape;1217;p106"/>
          <p:cNvSpPr/>
          <p:nvPr/>
        </p:nvSpPr>
        <p:spPr>
          <a:xfrm>
            <a:off x="7314675" y="2668975"/>
            <a:ext cx="1524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106"/>
          <p:cNvSpPr/>
          <p:nvPr/>
        </p:nvSpPr>
        <p:spPr>
          <a:xfrm>
            <a:off x="8005900" y="1856050"/>
            <a:ext cx="152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106"/>
          <p:cNvSpPr txBox="1"/>
          <p:nvPr/>
        </p:nvSpPr>
        <p:spPr>
          <a:xfrm>
            <a:off x="867475" y="272075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is what causes the dreaded segfault:</a:t>
            </a:r>
            <a:endParaRPr b="0" i="0" sz="1400" u="none" cap="none" strike="noStrike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Accessing invalid memory</a:t>
            </a:r>
            <a:endParaRPr b="0" i="0" sz="1400" u="none" cap="none" strike="noStrike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0" name="Google Shape;1220;p106"/>
          <p:cNvCxnSpPr/>
          <p:nvPr/>
        </p:nvCxnSpPr>
        <p:spPr>
          <a:xfrm rot="10800000">
            <a:off x="1969050" y="2365800"/>
            <a:ext cx="0" cy="37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7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/>
              <a:t>To access class variables and methods, use the</a:t>
            </a: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-&gt;</a:t>
            </a:r>
            <a:r>
              <a:rPr lang="en" sz="1800"/>
              <a:t> operator.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226" name="Google Shape;1226;p107"/>
          <p:cNvSpPr txBox="1"/>
          <p:nvPr/>
        </p:nvSpPr>
        <p:spPr>
          <a:xfrm>
            <a:off x="1253275" y="1012875"/>
            <a:ext cx="42375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class Vector3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float x, y, z;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Vector3 vec;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Vector3* vecPtr = &amp;vec;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Vec.x = 0.0;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vecPtr-&gt;x = 1.0;</a:t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27" name="Google Shape;1227;p107"/>
          <p:cNvSpPr txBox="1"/>
          <p:nvPr/>
        </p:nvSpPr>
        <p:spPr>
          <a:xfrm>
            <a:off x="4222625" y="1317700"/>
            <a:ext cx="50700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The Arrow operator “-&gt;” allows us access class members and methods.</a:t>
            </a:r>
            <a:endParaRPr b="1" i="0" sz="14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This is the same as: *(vecPtr).x</a:t>
            </a:r>
            <a:endParaRPr b="1" i="0" sz="14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28" name="Google Shape;1228;p107"/>
          <p:cNvSpPr txBox="1"/>
          <p:nvPr/>
        </p:nvSpPr>
        <p:spPr>
          <a:xfrm>
            <a:off x="2322980" y="2417862"/>
            <a:ext cx="46459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900" y="3596984"/>
            <a:ext cx="1228201" cy="81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4" name="Google Shape;1234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Roadmap for Today</a:t>
            </a:r>
            <a:endParaRPr/>
          </a:p>
        </p:txBody>
      </p:sp>
      <p:sp>
        <p:nvSpPr>
          <p:cNvPr id="1235" name="Google Shape;1235;p128"/>
          <p:cNvSpPr txBox="1"/>
          <p:nvPr/>
        </p:nvSpPr>
        <p:spPr>
          <a:xfrm>
            <a:off x="1815400" y="1404844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 Memory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128"/>
          <p:cNvSpPr txBox="1"/>
          <p:nvPr/>
        </p:nvSpPr>
        <p:spPr>
          <a:xfrm>
            <a:off x="1774400" y="378181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Practice:</a:t>
            </a:r>
            <a:r>
              <a:rPr b="0" i="0" lang="en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Diagramming Memory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128"/>
          <p:cNvSpPr txBox="1"/>
          <p:nvPr/>
        </p:nvSpPr>
        <p:spPr>
          <a:xfrm>
            <a:off x="1815400" y="2510957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Classes and Dynamic Memory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8" name="Google Shape;1238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950" y="2378394"/>
            <a:ext cx="1228199" cy="8187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9" name="Google Shape;1239;p128"/>
          <p:cNvPicPr preferRelativeResize="0"/>
          <p:nvPr/>
        </p:nvPicPr>
        <p:blipFill rotWithShape="1">
          <a:blip r:embed="rId5">
            <a:alphaModFix/>
          </a:blip>
          <a:srcRect b="4833" l="-17476" r="-17475" t="0"/>
          <a:stretch/>
        </p:blipFill>
        <p:spPr>
          <a:xfrm>
            <a:off x="417900" y="1239869"/>
            <a:ext cx="1228200" cy="81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29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00"/>
              <a:t>What is conceptually wrong with the following application?</a:t>
            </a:r>
            <a:endParaRPr sz="1900"/>
          </a:p>
        </p:txBody>
      </p:sp>
      <p:sp>
        <p:nvSpPr>
          <p:cNvPr id="1245" name="Google Shape;1245;p129"/>
          <p:cNvSpPr txBox="1"/>
          <p:nvPr/>
        </p:nvSpPr>
        <p:spPr>
          <a:xfrm>
            <a:off x="516625" y="1018225"/>
            <a:ext cx="3773400" cy="3983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string employees[50];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numEmployees = 0;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employees[0] = "Alice";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numEmployees++;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employees[1] = "Bob";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numEmployees++;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employees[2] = "Beth";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numEmployees++;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 (int i = 0; i &lt; numEmployes; i++) {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employees[i] &lt;&lt; endl;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30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00"/>
              <a:t>What is conceptually wrong with the following application?</a:t>
            </a:r>
            <a:endParaRPr sz="1900"/>
          </a:p>
        </p:txBody>
      </p:sp>
      <p:sp>
        <p:nvSpPr>
          <p:cNvPr id="1251" name="Google Shape;1251;p130"/>
          <p:cNvSpPr txBox="1"/>
          <p:nvPr/>
        </p:nvSpPr>
        <p:spPr>
          <a:xfrm>
            <a:off x="516625" y="1018225"/>
            <a:ext cx="3773400" cy="3983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string employees[</a:t>
            </a:r>
            <a:r>
              <a:rPr b="1" i="0" lang="en" sz="950" u="none" cap="none" strike="noStrike">
                <a:solidFill>
                  <a:srgbClr val="FF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numEmployees = 0;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employees[0] = "Alice";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numEmployees++;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employees[1] = "Bob";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numEmployees++;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employees[2] = "Beth";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numEmployees++;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 (int i = 0; i &lt; numEmployes; i++) {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employees[i] &lt;&lt; endl;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52" name="Google Shape;1252;p130"/>
          <p:cNvSpPr txBox="1"/>
          <p:nvPr/>
        </p:nvSpPr>
        <p:spPr>
          <a:xfrm>
            <a:off x="4519800" y="1197900"/>
            <a:ext cx="43125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to specify the size of the array!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if we have more than 50 employees?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Increasing the size will cause a recompile.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31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00"/>
              <a:t>What is conceptually wrong with the following application?</a:t>
            </a:r>
            <a:endParaRPr sz="1900"/>
          </a:p>
        </p:txBody>
      </p:sp>
      <p:sp>
        <p:nvSpPr>
          <p:cNvPr id="1258" name="Google Shape;1258;p131"/>
          <p:cNvSpPr txBox="1"/>
          <p:nvPr/>
        </p:nvSpPr>
        <p:spPr>
          <a:xfrm>
            <a:off x="516625" y="1018225"/>
            <a:ext cx="3773400" cy="3983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size;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cin &gt;&gt; size;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string employees[</a:t>
            </a:r>
            <a:r>
              <a:rPr b="1" i="0" lang="en" sz="850" u="none" cap="none" strike="noStrike">
                <a:solidFill>
                  <a:srgbClr val="FF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numEmployees = 0;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employees[0] = "Alice";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numEmployees++;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employees[1] = "Bob";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numEmployees++;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employees[2] = "Beth";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numEmployees++;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 (int i = 0; i &lt; numEmployes; i++) {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employees[i] &lt;&lt; endl;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delete[]</a:t>
            </a: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employees;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59" name="Google Shape;1259;p131"/>
          <p:cNvSpPr txBox="1"/>
          <p:nvPr/>
        </p:nvSpPr>
        <p:spPr>
          <a:xfrm>
            <a:off x="4519800" y="1197900"/>
            <a:ext cx="43125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to specify the size of the array!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if we have more than 50 employees?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Increasing the size will cause a recompile.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Dynamic array sizes are not possible on the stack.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0" name="Google Shape;1260;p131"/>
          <p:cNvCxnSpPr/>
          <p:nvPr/>
        </p:nvCxnSpPr>
        <p:spPr>
          <a:xfrm flipH="1">
            <a:off x="2680225" y="2298475"/>
            <a:ext cx="1931700" cy="239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32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00"/>
              <a:t>Solution: Use dynamic memory allocation (</a:t>
            </a:r>
            <a:r>
              <a:rPr lang="en" sz="1900">
                <a:solidFill>
                  <a:srgbClr val="0000FF"/>
                </a:solidFill>
              </a:rPr>
              <a:t>new / delete</a:t>
            </a:r>
            <a:r>
              <a:rPr lang="en" sz="1900"/>
              <a:t>)</a:t>
            </a:r>
            <a:endParaRPr sz="1900"/>
          </a:p>
        </p:txBody>
      </p:sp>
      <p:sp>
        <p:nvSpPr>
          <p:cNvPr id="1266" name="Google Shape;1266;p132"/>
          <p:cNvSpPr txBox="1"/>
          <p:nvPr/>
        </p:nvSpPr>
        <p:spPr>
          <a:xfrm>
            <a:off x="516625" y="1018225"/>
            <a:ext cx="3773400" cy="4072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size;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cin &gt;&gt; size;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string* employees = </a:t>
            </a:r>
            <a:r>
              <a:rPr b="1" i="0" lang="en" sz="8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new string[size]</a:t>
            </a: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numEmployees = 0;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employees[0] = "Alice";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numEmployees++;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employees[1] = "Bob";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numEmployees++;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employees[2] = "Beth";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numEmployees++;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 (int i = 0; i &lt; numEmployes; i++) {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employees[i] &lt;&lt; endl;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delete[]</a:t>
            </a:r>
            <a:r>
              <a:rPr b="1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employees;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67" name="Google Shape;1267;p132"/>
          <p:cNvSpPr txBox="1"/>
          <p:nvPr/>
        </p:nvSpPr>
        <p:spPr>
          <a:xfrm>
            <a:off x="4716750" y="2068650"/>
            <a:ext cx="3773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Creates a dynamic array based on input.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132"/>
          <p:cNvSpPr txBox="1"/>
          <p:nvPr/>
        </p:nvSpPr>
        <p:spPr>
          <a:xfrm>
            <a:off x="4824250" y="4369775"/>
            <a:ext cx="3773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Deletes the dynamic array.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9" name="Google Shape;1269;p132"/>
          <p:cNvCxnSpPr>
            <a:stCxn id="1267" idx="1"/>
          </p:cNvCxnSpPr>
          <p:nvPr/>
        </p:nvCxnSpPr>
        <p:spPr>
          <a:xfrm flipH="1">
            <a:off x="3466350" y="2320200"/>
            <a:ext cx="1250400" cy="240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70" name="Google Shape;1270;p132"/>
          <p:cNvCxnSpPr>
            <a:stCxn id="1268" idx="1"/>
          </p:cNvCxnSpPr>
          <p:nvPr/>
        </p:nvCxnSpPr>
        <p:spPr>
          <a:xfrm flipH="1">
            <a:off x="2650450" y="4621325"/>
            <a:ext cx="2173800" cy="177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33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Dynamic memory allocation occurs on the </a:t>
            </a:r>
            <a:r>
              <a:rPr b="1" lang="en" sz="1900"/>
              <a:t>heap</a:t>
            </a:r>
            <a:r>
              <a:rPr lang="en" sz="1900"/>
              <a:t> instead of the </a:t>
            </a:r>
            <a:r>
              <a:rPr b="1" lang="en" sz="1900"/>
              <a:t>stack</a:t>
            </a:r>
            <a:r>
              <a:rPr lang="en" sz="1900"/>
              <a:t>.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900"/>
          </a:p>
        </p:txBody>
      </p:sp>
      <p:cxnSp>
        <p:nvCxnSpPr>
          <p:cNvPr id="1276" name="Google Shape;1276;p133"/>
          <p:cNvCxnSpPr/>
          <p:nvPr/>
        </p:nvCxnSpPr>
        <p:spPr>
          <a:xfrm flipH="1">
            <a:off x="5599950" y="2320200"/>
            <a:ext cx="1250400" cy="240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277" name="Google Shape;1277;p133"/>
          <p:cNvPicPr preferRelativeResize="0"/>
          <p:nvPr/>
        </p:nvPicPr>
        <p:blipFill rotWithShape="1">
          <a:blip r:embed="rId3">
            <a:alphaModFix/>
          </a:blip>
          <a:srcRect b="2345" l="3625" r="4351" t="4525"/>
          <a:stretch/>
        </p:blipFill>
        <p:spPr>
          <a:xfrm>
            <a:off x="4655863" y="1129375"/>
            <a:ext cx="3138568" cy="3582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pic>
        <p:nvPicPr>
          <p:cNvPr id="1278" name="Google Shape;1278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399" y="1354300"/>
            <a:ext cx="3464475" cy="30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34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The </a:t>
            </a:r>
            <a:r>
              <a:rPr lang="en" sz="1900">
                <a:solidFill>
                  <a:srgbClr val="0000FF"/>
                </a:solidFill>
              </a:rPr>
              <a:t>new</a:t>
            </a:r>
            <a:r>
              <a:rPr lang="en" sz="1900"/>
              <a:t> operator creates memory on the </a:t>
            </a:r>
            <a:r>
              <a:rPr b="1" lang="en" sz="1900"/>
              <a:t>heap</a:t>
            </a:r>
            <a:r>
              <a:rPr lang="en" sz="1900"/>
              <a:t> instead of the </a:t>
            </a:r>
            <a:r>
              <a:rPr b="1" lang="en" sz="1900"/>
              <a:t>stack</a:t>
            </a:r>
            <a:r>
              <a:rPr lang="en" sz="1900"/>
              <a:t>.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900"/>
          </a:p>
        </p:txBody>
      </p:sp>
      <p:sp>
        <p:nvSpPr>
          <p:cNvPr id="1284" name="Google Shape;1284;p134"/>
          <p:cNvSpPr txBox="1"/>
          <p:nvPr/>
        </p:nvSpPr>
        <p:spPr>
          <a:xfrm>
            <a:off x="636400" y="1403850"/>
            <a:ext cx="3773400" cy="3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int* a = </a:t>
            </a:r>
            <a:r>
              <a:rPr b="1" i="0" lang="en" sz="16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int(5);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*a &lt;&lt; endl;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285" name="Google Shape;1285;p134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352850"/>
                <a:gridCol w="1352850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86" name="Google Shape;1286;p134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134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134"/>
          <p:cNvSpPr/>
          <p:nvPr/>
        </p:nvSpPr>
        <p:spPr>
          <a:xfrm>
            <a:off x="7127525" y="2455700"/>
            <a:ext cx="1524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134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0" name="Google Shape;1290;p134"/>
          <p:cNvCxnSpPr>
            <a:stCxn id="1288" idx="3"/>
            <a:endCxn id="1289" idx="3"/>
          </p:cNvCxnSpPr>
          <p:nvPr/>
        </p:nvCxnSpPr>
        <p:spPr>
          <a:xfrm flipH="1" rot="10800000">
            <a:off x="7279925" y="2057750"/>
            <a:ext cx="645600" cy="471000"/>
          </a:xfrm>
          <a:prstGeom prst="bentConnector3">
            <a:avLst>
              <a:gd fmla="val 136896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291" name="Google Shape;1291;p134"/>
          <p:cNvSpPr/>
          <p:nvPr/>
        </p:nvSpPr>
        <p:spPr>
          <a:xfrm>
            <a:off x="449225" y="3601200"/>
            <a:ext cx="486600" cy="19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Let’s take a look at the first layer of the stack.</a:t>
            </a:r>
            <a:endParaRPr b="1" sz="2000"/>
          </a:p>
        </p:txBody>
      </p:sp>
      <p:graphicFrame>
        <p:nvGraphicFramePr>
          <p:cNvPr id="193" name="Google Shape;193;p15"/>
          <p:cNvGraphicFramePr/>
          <p:nvPr/>
        </p:nvGraphicFramePr>
        <p:xfrm>
          <a:off x="4435075" y="114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828800"/>
                <a:gridCol w="828800"/>
              </a:tblGrid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Address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90000000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01010110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00000110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90000002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11000111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90000003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11000111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90000004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11000000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90000005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11111011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90000006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10000101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90000007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10000101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90000008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10000100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90000009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10110101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9000000A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11110000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9000000B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10110000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9000000C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10110000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pic>
        <p:nvPicPr>
          <p:cNvPr id="194" name="Google Shape;194;p15"/>
          <p:cNvPicPr preferRelativeResize="0"/>
          <p:nvPr/>
        </p:nvPicPr>
        <p:blipFill rotWithShape="1">
          <a:blip r:embed="rId3">
            <a:alphaModFix/>
          </a:blip>
          <a:srcRect b="0" l="11193" r="12295" t="11166"/>
          <a:stretch/>
        </p:blipFill>
        <p:spPr>
          <a:xfrm>
            <a:off x="952300" y="3291000"/>
            <a:ext cx="2708774" cy="146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" name="Google Shape;195;p15"/>
          <p:cNvSpPr/>
          <p:nvPr/>
        </p:nvSpPr>
        <p:spPr>
          <a:xfrm>
            <a:off x="1999000" y="3279250"/>
            <a:ext cx="509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5"/>
          <p:cNvSpPr txBox="1"/>
          <p:nvPr/>
        </p:nvSpPr>
        <p:spPr>
          <a:xfrm>
            <a:off x="952300" y="1002175"/>
            <a:ext cx="2708700" cy="2236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7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sum = </a:t>
            </a:r>
            <a:r>
              <a:rPr b="1" i="0" lang="en" sz="7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 = </a:t>
            </a:r>
            <a:r>
              <a:rPr b="1" i="0" lang="en" sz="7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f = </a:t>
            </a:r>
            <a:r>
              <a:rPr b="1" i="0" lang="en" sz="7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b="1" i="0" lang="en" sz="7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 &lt; </a:t>
            </a:r>
            <a:r>
              <a:rPr b="1" i="0" lang="en" sz="7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i++) {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sum += f;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cout &lt;&lt; sum &lt;&lt; endl;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p15"/>
          <p:cNvSpPr/>
          <p:nvPr/>
        </p:nvSpPr>
        <p:spPr>
          <a:xfrm>
            <a:off x="1740075" y="16979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5"/>
          <p:cNvSpPr/>
          <p:nvPr/>
        </p:nvSpPr>
        <p:spPr>
          <a:xfrm>
            <a:off x="1587675" y="18503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5"/>
          <p:cNvSpPr/>
          <p:nvPr/>
        </p:nvSpPr>
        <p:spPr>
          <a:xfrm>
            <a:off x="1587675" y="20027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5"/>
          <p:cNvSpPr/>
          <p:nvPr/>
        </p:nvSpPr>
        <p:spPr>
          <a:xfrm>
            <a:off x="1435275" y="23075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" name="Google Shape;201;p15"/>
          <p:cNvCxnSpPr/>
          <p:nvPr/>
        </p:nvCxnSpPr>
        <p:spPr>
          <a:xfrm flipH="1" rot="10800000">
            <a:off x="2044875" y="1495917"/>
            <a:ext cx="2345400" cy="285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202" name="Google Shape;202;p15"/>
          <p:cNvCxnSpPr>
            <a:stCxn id="198" idx="3"/>
          </p:cNvCxnSpPr>
          <p:nvPr/>
        </p:nvCxnSpPr>
        <p:spPr>
          <a:xfrm>
            <a:off x="1892475" y="1933917"/>
            <a:ext cx="2520000" cy="53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203" name="Google Shape;203;p15"/>
          <p:cNvCxnSpPr/>
          <p:nvPr/>
        </p:nvCxnSpPr>
        <p:spPr>
          <a:xfrm>
            <a:off x="2044875" y="2086317"/>
            <a:ext cx="2382600" cy="658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204" name="Google Shape;204;p15"/>
          <p:cNvCxnSpPr>
            <a:stCxn id="200" idx="3"/>
          </p:cNvCxnSpPr>
          <p:nvPr/>
        </p:nvCxnSpPr>
        <p:spPr>
          <a:xfrm>
            <a:off x="1740075" y="2391117"/>
            <a:ext cx="2627700" cy="1311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graphicFrame>
        <p:nvGraphicFramePr>
          <p:cNvPr id="205" name="Google Shape;205;p15"/>
          <p:cNvGraphicFramePr/>
          <p:nvPr/>
        </p:nvGraphicFramePr>
        <p:xfrm>
          <a:off x="7043825" y="114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648500"/>
                <a:gridCol w="648500"/>
                <a:gridCol w="648500"/>
              </a:tblGrid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sum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char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c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‘a’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0.1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int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i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cxnSp>
        <p:nvCxnSpPr>
          <p:cNvPr id="206" name="Google Shape;206;p15"/>
          <p:cNvCxnSpPr/>
          <p:nvPr/>
        </p:nvCxnSpPr>
        <p:spPr>
          <a:xfrm>
            <a:off x="6132750" y="1473350"/>
            <a:ext cx="845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207" name="Google Shape;207;p15"/>
          <p:cNvCxnSpPr/>
          <p:nvPr/>
        </p:nvCxnSpPr>
        <p:spPr>
          <a:xfrm flipH="1" rot="10800000">
            <a:off x="6132750" y="1742450"/>
            <a:ext cx="875100" cy="721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208" name="Google Shape;208;p15"/>
          <p:cNvCxnSpPr/>
          <p:nvPr/>
        </p:nvCxnSpPr>
        <p:spPr>
          <a:xfrm flipH="1" rot="10800000">
            <a:off x="6130700" y="2004275"/>
            <a:ext cx="877200" cy="720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209" name="Google Shape;209;p15"/>
          <p:cNvCxnSpPr>
            <a:stCxn id="210" idx="3"/>
            <a:endCxn id="211" idx="1"/>
          </p:cNvCxnSpPr>
          <p:nvPr/>
        </p:nvCxnSpPr>
        <p:spPr>
          <a:xfrm flipH="1" rot="10800000">
            <a:off x="6092675" y="2307692"/>
            <a:ext cx="915300" cy="14070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210" name="Google Shape;210;p15"/>
          <p:cNvSpPr/>
          <p:nvPr/>
        </p:nvSpPr>
        <p:spPr>
          <a:xfrm>
            <a:off x="5787875" y="3631142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5"/>
          <p:cNvSpPr/>
          <p:nvPr/>
        </p:nvSpPr>
        <p:spPr>
          <a:xfrm>
            <a:off x="7007850" y="222401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35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00"/>
              <a:t>The </a:t>
            </a:r>
            <a:r>
              <a:rPr lang="en" sz="1900">
                <a:solidFill>
                  <a:srgbClr val="0000FF"/>
                </a:solidFill>
              </a:rPr>
              <a:t>new</a:t>
            </a:r>
            <a:r>
              <a:rPr lang="en" sz="1900"/>
              <a:t> operator creates memory on the </a:t>
            </a:r>
            <a:r>
              <a:rPr b="1" lang="en" sz="1900"/>
              <a:t>heap</a:t>
            </a:r>
            <a:r>
              <a:rPr lang="en" sz="1900"/>
              <a:t> instead of the </a:t>
            </a:r>
            <a:r>
              <a:rPr b="1" lang="en" sz="1900"/>
              <a:t>stack</a:t>
            </a:r>
            <a:r>
              <a:rPr lang="en" sz="1900"/>
              <a:t>.</a:t>
            </a:r>
            <a:endParaRPr sz="1900"/>
          </a:p>
        </p:txBody>
      </p:sp>
      <p:sp>
        <p:nvSpPr>
          <p:cNvPr id="1297" name="Google Shape;1297;p135"/>
          <p:cNvSpPr txBox="1"/>
          <p:nvPr/>
        </p:nvSpPr>
        <p:spPr>
          <a:xfrm>
            <a:off x="636400" y="1403850"/>
            <a:ext cx="3773400" cy="3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int* a = </a:t>
            </a:r>
            <a:r>
              <a:rPr b="1" i="0" lang="en" sz="16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int(5);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*a &lt;&lt; endl;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298" name="Google Shape;1298;p135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352850"/>
                <a:gridCol w="1352850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99" name="Google Shape;1299;p135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135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135"/>
          <p:cNvSpPr/>
          <p:nvPr/>
        </p:nvSpPr>
        <p:spPr>
          <a:xfrm>
            <a:off x="7127525" y="2455700"/>
            <a:ext cx="1524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135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3" name="Google Shape;1303;p135"/>
          <p:cNvCxnSpPr>
            <a:stCxn id="1301" idx="3"/>
            <a:endCxn id="1302" idx="3"/>
          </p:cNvCxnSpPr>
          <p:nvPr/>
        </p:nvCxnSpPr>
        <p:spPr>
          <a:xfrm flipH="1" rot="10800000">
            <a:off x="7279925" y="2057750"/>
            <a:ext cx="645600" cy="471000"/>
          </a:xfrm>
          <a:prstGeom prst="bentConnector3">
            <a:avLst>
              <a:gd fmla="val 136896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304" name="Google Shape;1304;p135"/>
          <p:cNvSpPr/>
          <p:nvPr/>
        </p:nvSpPr>
        <p:spPr>
          <a:xfrm>
            <a:off x="449225" y="3601200"/>
            <a:ext cx="486600" cy="19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36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700"/>
              <a:t>We must always </a:t>
            </a:r>
            <a:r>
              <a:rPr lang="en" sz="1700">
                <a:solidFill>
                  <a:srgbClr val="0000FF"/>
                </a:solidFill>
              </a:rPr>
              <a:t>delete</a:t>
            </a:r>
            <a:r>
              <a:rPr lang="en" sz="1700"/>
              <a:t> the allocated memory off the heap with the </a:t>
            </a:r>
            <a:r>
              <a:rPr lang="en" sz="1700">
                <a:solidFill>
                  <a:srgbClr val="000000"/>
                </a:solidFill>
              </a:rPr>
              <a:t>delete</a:t>
            </a:r>
            <a:r>
              <a:rPr lang="en" sz="1700"/>
              <a:t> keyword.</a:t>
            </a:r>
            <a:endParaRPr sz="1700"/>
          </a:p>
        </p:txBody>
      </p:sp>
      <p:sp>
        <p:nvSpPr>
          <p:cNvPr id="1310" name="Google Shape;1310;p136"/>
          <p:cNvSpPr txBox="1"/>
          <p:nvPr/>
        </p:nvSpPr>
        <p:spPr>
          <a:xfrm>
            <a:off x="636400" y="1403850"/>
            <a:ext cx="3773400" cy="3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int* a = </a:t>
            </a:r>
            <a:r>
              <a:rPr b="1" i="0" lang="en" sz="16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int(5);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*a &lt;&lt; endl;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6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a;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311" name="Google Shape;1311;p136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352850"/>
                <a:gridCol w="1352850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12" name="Google Shape;1312;p136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136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36"/>
          <p:cNvSpPr/>
          <p:nvPr/>
        </p:nvSpPr>
        <p:spPr>
          <a:xfrm>
            <a:off x="7127525" y="2455700"/>
            <a:ext cx="1524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136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6" name="Google Shape;1316;p136"/>
          <p:cNvCxnSpPr>
            <a:stCxn id="1314" idx="3"/>
            <a:endCxn id="1315" idx="3"/>
          </p:cNvCxnSpPr>
          <p:nvPr/>
        </p:nvCxnSpPr>
        <p:spPr>
          <a:xfrm flipH="1" rot="10800000">
            <a:off x="7279925" y="2057750"/>
            <a:ext cx="645600" cy="471000"/>
          </a:xfrm>
          <a:prstGeom prst="bentConnector3">
            <a:avLst>
              <a:gd fmla="val 136896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317" name="Google Shape;1317;p136"/>
          <p:cNvSpPr/>
          <p:nvPr/>
        </p:nvSpPr>
        <p:spPr>
          <a:xfrm>
            <a:off x="449225" y="3601200"/>
            <a:ext cx="486600" cy="19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37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700"/>
              <a:t>We must always </a:t>
            </a:r>
            <a:r>
              <a:rPr lang="en" sz="1700">
                <a:solidFill>
                  <a:srgbClr val="0000FF"/>
                </a:solidFill>
              </a:rPr>
              <a:t>delete</a:t>
            </a:r>
            <a:r>
              <a:rPr lang="en" sz="1700"/>
              <a:t> the allocated memory off the heap with the </a:t>
            </a:r>
            <a:r>
              <a:rPr lang="en" sz="1700">
                <a:solidFill>
                  <a:srgbClr val="000000"/>
                </a:solidFill>
              </a:rPr>
              <a:t>delete</a:t>
            </a:r>
            <a:r>
              <a:rPr lang="en" sz="1700"/>
              <a:t> keyword.</a:t>
            </a:r>
            <a:endParaRPr sz="1700"/>
          </a:p>
        </p:txBody>
      </p:sp>
      <p:sp>
        <p:nvSpPr>
          <p:cNvPr id="1323" name="Google Shape;1323;p137"/>
          <p:cNvSpPr txBox="1"/>
          <p:nvPr/>
        </p:nvSpPr>
        <p:spPr>
          <a:xfrm>
            <a:off x="636400" y="1403850"/>
            <a:ext cx="3773400" cy="3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int* a = </a:t>
            </a:r>
            <a:r>
              <a:rPr b="1" i="0" lang="en" sz="16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int(5);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*a &lt;&lt; endl;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6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a;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324" name="Google Shape;1324;p137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352850"/>
                <a:gridCol w="1352850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/>
                        <a:t>5</a:t>
                      </a:r>
                      <a:r>
                        <a:rPr lang="en" sz="1400" u="none" cap="none" strike="noStrike"/>
                        <a:t> &lt;deleted&gt;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25" name="Google Shape;1325;p137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137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137"/>
          <p:cNvSpPr/>
          <p:nvPr/>
        </p:nvSpPr>
        <p:spPr>
          <a:xfrm>
            <a:off x="7127525" y="2455700"/>
            <a:ext cx="1524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137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9" name="Google Shape;1329;p137"/>
          <p:cNvCxnSpPr>
            <a:stCxn id="1327" idx="3"/>
            <a:endCxn id="1328" idx="3"/>
          </p:cNvCxnSpPr>
          <p:nvPr/>
        </p:nvCxnSpPr>
        <p:spPr>
          <a:xfrm flipH="1" rot="10800000">
            <a:off x="7279925" y="2057750"/>
            <a:ext cx="645600" cy="471000"/>
          </a:xfrm>
          <a:prstGeom prst="bentConnector3">
            <a:avLst>
              <a:gd fmla="val 136896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330" name="Google Shape;1330;p137"/>
          <p:cNvSpPr/>
          <p:nvPr/>
        </p:nvSpPr>
        <p:spPr>
          <a:xfrm>
            <a:off x="464200" y="3932425"/>
            <a:ext cx="486600" cy="19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38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700"/>
              <a:t>Let’s look at an example.  What is wrong with this program?</a:t>
            </a:r>
            <a:endParaRPr sz="1700"/>
          </a:p>
        </p:txBody>
      </p:sp>
      <p:sp>
        <p:nvSpPr>
          <p:cNvPr id="1336" name="Google Shape;1336;p138"/>
          <p:cNvSpPr txBox="1"/>
          <p:nvPr/>
        </p:nvSpPr>
        <p:spPr>
          <a:xfrm>
            <a:off x="636400" y="1251450"/>
            <a:ext cx="3773400" cy="3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int* a;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while (true) {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 = </a:t>
            </a:r>
            <a:r>
              <a:rPr b="1" i="0" lang="en" sz="13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int(5);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	cout &lt;&lt; *a &lt;&lt; endl;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3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39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700"/>
              <a:t>A memory leak</a:t>
            </a:r>
            <a:r>
              <a:rPr lang="en" sz="1700"/>
              <a:t> is caused when we don’t delete our allocated memory off the heap.</a:t>
            </a:r>
            <a:endParaRPr sz="1700"/>
          </a:p>
        </p:txBody>
      </p:sp>
      <p:sp>
        <p:nvSpPr>
          <p:cNvPr id="1342" name="Google Shape;1342;p139"/>
          <p:cNvSpPr txBox="1"/>
          <p:nvPr/>
        </p:nvSpPr>
        <p:spPr>
          <a:xfrm>
            <a:off x="636400" y="1251450"/>
            <a:ext cx="3773400" cy="3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int* a;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while (true) {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 = </a:t>
            </a:r>
            <a:r>
              <a:rPr b="1" i="0" lang="en" sz="13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int(5);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	cout &lt;&lt; *a &lt;&lt; endl;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3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343" name="Google Shape;1343;p139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352850"/>
                <a:gridCol w="1352850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...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44" name="Google Shape;1344;p139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139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139"/>
          <p:cNvSpPr/>
          <p:nvPr/>
        </p:nvSpPr>
        <p:spPr>
          <a:xfrm>
            <a:off x="7090100" y="4499625"/>
            <a:ext cx="1524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139"/>
          <p:cNvSpPr/>
          <p:nvPr/>
        </p:nvSpPr>
        <p:spPr>
          <a:xfrm>
            <a:off x="7773200" y="3932425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8" name="Google Shape;1348;p139"/>
          <p:cNvCxnSpPr>
            <a:stCxn id="1346" idx="3"/>
            <a:endCxn id="1347" idx="3"/>
          </p:cNvCxnSpPr>
          <p:nvPr/>
        </p:nvCxnSpPr>
        <p:spPr>
          <a:xfrm flipH="1" rot="10800000">
            <a:off x="7242500" y="4134075"/>
            <a:ext cx="683100" cy="438600"/>
          </a:xfrm>
          <a:prstGeom prst="bentConnector5">
            <a:avLst>
              <a:gd fmla="val 38845" name="adj1"/>
              <a:gd fmla="val -245" name="adj2"/>
              <a:gd fmla="val 134859" name="adj3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349" name="Google Shape;1349;p139"/>
          <p:cNvSpPr/>
          <p:nvPr/>
        </p:nvSpPr>
        <p:spPr>
          <a:xfrm>
            <a:off x="471675" y="4134075"/>
            <a:ext cx="486600" cy="19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40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700"/>
              <a:t>We can fix the memory leak by deleting every value we allocate.</a:t>
            </a:r>
            <a:endParaRPr sz="1700"/>
          </a:p>
        </p:txBody>
      </p:sp>
      <p:sp>
        <p:nvSpPr>
          <p:cNvPr id="1355" name="Google Shape;1355;p140"/>
          <p:cNvSpPr txBox="1"/>
          <p:nvPr/>
        </p:nvSpPr>
        <p:spPr>
          <a:xfrm>
            <a:off x="636400" y="1251450"/>
            <a:ext cx="3773400" cy="3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int* a;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while (true) {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 = </a:t>
            </a:r>
            <a:r>
              <a:rPr b="1" i="0" lang="en" sz="13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int(5);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	cout &lt;&lt; *a &lt;&lt; endl;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i="0" lang="en" sz="13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// delete a;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356" name="Google Shape;1356;p140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352850"/>
                <a:gridCol w="1352850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57" name="Google Shape;1357;p140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140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140"/>
          <p:cNvSpPr/>
          <p:nvPr/>
        </p:nvSpPr>
        <p:spPr>
          <a:xfrm>
            <a:off x="7127525" y="2455700"/>
            <a:ext cx="1524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140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1" name="Google Shape;1361;p140"/>
          <p:cNvCxnSpPr>
            <a:stCxn id="1359" idx="3"/>
            <a:endCxn id="1360" idx="3"/>
          </p:cNvCxnSpPr>
          <p:nvPr/>
        </p:nvCxnSpPr>
        <p:spPr>
          <a:xfrm flipH="1" rot="10800000">
            <a:off x="7279925" y="2057750"/>
            <a:ext cx="645600" cy="471000"/>
          </a:xfrm>
          <a:prstGeom prst="bentConnector3">
            <a:avLst>
              <a:gd fmla="val 136896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362" name="Google Shape;1362;p140"/>
          <p:cNvCxnSpPr/>
          <p:nvPr/>
        </p:nvCxnSpPr>
        <p:spPr>
          <a:xfrm rot="-5400000">
            <a:off x="1804350" y="4132850"/>
            <a:ext cx="291900" cy="142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41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/>
              <a:t>To create and destroy a dynamic </a:t>
            </a:r>
            <a:r>
              <a:rPr b="1" lang="en" sz="1600"/>
              <a:t>array</a:t>
            </a:r>
            <a:r>
              <a:rPr lang="en" sz="1600"/>
              <a:t> on the heap, we can use </a:t>
            </a:r>
            <a:r>
              <a:rPr lang="en" sz="1600">
                <a:solidFill>
                  <a:srgbClr val="0000FF"/>
                </a:solidFill>
              </a:rPr>
              <a:t>new type[]</a:t>
            </a:r>
            <a:r>
              <a:rPr lang="en" sz="1600"/>
              <a:t> and </a:t>
            </a:r>
            <a:r>
              <a:rPr lang="en" sz="1600">
                <a:solidFill>
                  <a:srgbClr val="0000FF"/>
                </a:solidFill>
              </a:rPr>
              <a:t>delete[]</a:t>
            </a:r>
            <a:r>
              <a:rPr lang="en" sz="1600"/>
              <a:t>.</a:t>
            </a:r>
            <a:endParaRPr sz="1600"/>
          </a:p>
        </p:txBody>
      </p:sp>
      <p:sp>
        <p:nvSpPr>
          <p:cNvPr id="1368" name="Google Shape;1368;p141"/>
          <p:cNvSpPr txBox="1"/>
          <p:nvPr/>
        </p:nvSpPr>
        <p:spPr>
          <a:xfrm>
            <a:off x="636400" y="1251450"/>
            <a:ext cx="3773400" cy="3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dynamicSize;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cin &gt;&gt; dynamicSize;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int* a = </a:t>
            </a:r>
            <a:r>
              <a:rPr b="1" i="0" lang="en" sz="13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new int[dynamicSize]</a:t>
            </a: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a[0] = 0;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a[1] = 1;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a[2] = 2;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3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delete[]</a:t>
            </a: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369" name="Google Shape;1369;p141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352850"/>
                <a:gridCol w="1352850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...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70" name="Google Shape;1370;p141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141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141"/>
          <p:cNvSpPr/>
          <p:nvPr/>
        </p:nvSpPr>
        <p:spPr>
          <a:xfrm>
            <a:off x="7090100" y="3676075"/>
            <a:ext cx="1524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141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4" name="Google Shape;1374;p141"/>
          <p:cNvCxnSpPr>
            <a:stCxn id="1372" idx="3"/>
            <a:endCxn id="1373" idx="3"/>
          </p:cNvCxnSpPr>
          <p:nvPr/>
        </p:nvCxnSpPr>
        <p:spPr>
          <a:xfrm flipH="1" rot="10800000">
            <a:off x="7242500" y="2057725"/>
            <a:ext cx="683100" cy="1691400"/>
          </a:xfrm>
          <a:prstGeom prst="bentConnector3">
            <a:avLst>
              <a:gd fmla="val 13485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375" name="Google Shape;1375;p141"/>
          <p:cNvSpPr/>
          <p:nvPr/>
        </p:nvSpPr>
        <p:spPr>
          <a:xfrm>
            <a:off x="471675" y="4134075"/>
            <a:ext cx="486600" cy="19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42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/>
              <a:t>To create and destroy a dynamic </a:t>
            </a:r>
            <a:r>
              <a:rPr b="1" lang="en" sz="1600"/>
              <a:t>array</a:t>
            </a:r>
            <a:r>
              <a:rPr lang="en" sz="1600"/>
              <a:t> on the heap, we can use </a:t>
            </a:r>
            <a:r>
              <a:rPr lang="en" sz="1600">
                <a:solidFill>
                  <a:srgbClr val="0000FF"/>
                </a:solidFill>
              </a:rPr>
              <a:t>new type[]</a:t>
            </a:r>
            <a:r>
              <a:rPr lang="en" sz="1600"/>
              <a:t> and </a:t>
            </a:r>
            <a:r>
              <a:rPr lang="en" sz="1600">
                <a:solidFill>
                  <a:srgbClr val="0000FF"/>
                </a:solidFill>
              </a:rPr>
              <a:t>delete[]</a:t>
            </a:r>
            <a:r>
              <a:rPr lang="en" sz="1600"/>
              <a:t>.</a:t>
            </a:r>
            <a:endParaRPr sz="1600"/>
          </a:p>
        </p:txBody>
      </p:sp>
      <p:sp>
        <p:nvSpPr>
          <p:cNvPr id="1381" name="Google Shape;1381;p142"/>
          <p:cNvSpPr txBox="1"/>
          <p:nvPr/>
        </p:nvSpPr>
        <p:spPr>
          <a:xfrm>
            <a:off x="636400" y="1251450"/>
            <a:ext cx="3773400" cy="3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dynamicSize;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cin &gt;&gt; dynamicSize;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int* a = </a:t>
            </a:r>
            <a:r>
              <a:rPr b="1" i="0" lang="en" sz="13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new int[dynamicSize]</a:t>
            </a: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a[0] = 0;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a[1] = 1;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a[2] = 2;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3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delete[]</a:t>
            </a: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382" name="Google Shape;1382;p142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352850"/>
                <a:gridCol w="1352850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/>
                        <a:t>0</a:t>
                      </a:r>
                      <a:r>
                        <a:rPr lang="en" sz="1400" u="none" cap="none" strike="noStrike"/>
                        <a:t> &lt;deleted&gt;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/>
                        <a:t>1</a:t>
                      </a:r>
                      <a:r>
                        <a:rPr lang="en" sz="1400" u="none" cap="none" strike="noStrike"/>
                        <a:t> 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&lt;deleted&gt;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/>
                        <a:t>2</a:t>
                      </a:r>
                      <a:r>
                        <a:rPr lang="en" sz="1400" u="none" cap="none" strike="noStrike"/>
                        <a:t> 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&lt;deleted&gt;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...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83" name="Google Shape;1383;p142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142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142"/>
          <p:cNvSpPr/>
          <p:nvPr/>
        </p:nvSpPr>
        <p:spPr>
          <a:xfrm>
            <a:off x="7090100" y="3676075"/>
            <a:ext cx="1524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142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7" name="Google Shape;1387;p142"/>
          <p:cNvCxnSpPr>
            <a:stCxn id="1385" idx="3"/>
            <a:endCxn id="1386" idx="3"/>
          </p:cNvCxnSpPr>
          <p:nvPr/>
        </p:nvCxnSpPr>
        <p:spPr>
          <a:xfrm flipH="1" rot="10800000">
            <a:off x="7242500" y="2057725"/>
            <a:ext cx="683100" cy="1691400"/>
          </a:xfrm>
          <a:prstGeom prst="bentConnector3">
            <a:avLst>
              <a:gd fmla="val 13485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388" name="Google Shape;1388;p142"/>
          <p:cNvSpPr/>
          <p:nvPr/>
        </p:nvSpPr>
        <p:spPr>
          <a:xfrm>
            <a:off x="494125" y="4403600"/>
            <a:ext cx="486600" cy="19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43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/>
              <a:t>If we just used delete, it would not deallocate the array.</a:t>
            </a:r>
            <a:endParaRPr sz="1600"/>
          </a:p>
        </p:txBody>
      </p:sp>
      <p:sp>
        <p:nvSpPr>
          <p:cNvPr id="1394" name="Google Shape;1394;p143"/>
          <p:cNvSpPr txBox="1"/>
          <p:nvPr/>
        </p:nvSpPr>
        <p:spPr>
          <a:xfrm>
            <a:off x="636400" y="1251450"/>
            <a:ext cx="3773400" cy="3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dynamicSize;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cin &gt;&gt; dynamicSize;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int* a = </a:t>
            </a:r>
            <a:r>
              <a:rPr b="1" i="0" lang="en" sz="13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new int[dynamicSize]</a:t>
            </a: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a[0] = 0;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a[1] = 1;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a[2] = 2;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// delete[] a;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3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395" name="Google Shape;1395;p143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352850"/>
                <a:gridCol w="1352850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...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96" name="Google Shape;1396;p143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143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143"/>
          <p:cNvSpPr/>
          <p:nvPr/>
        </p:nvSpPr>
        <p:spPr>
          <a:xfrm>
            <a:off x="7090100" y="3676075"/>
            <a:ext cx="1524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143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0" name="Google Shape;1400;p143"/>
          <p:cNvCxnSpPr>
            <a:stCxn id="1398" idx="3"/>
            <a:endCxn id="1399" idx="3"/>
          </p:cNvCxnSpPr>
          <p:nvPr/>
        </p:nvCxnSpPr>
        <p:spPr>
          <a:xfrm flipH="1" rot="10800000">
            <a:off x="7242500" y="2057725"/>
            <a:ext cx="683100" cy="1691400"/>
          </a:xfrm>
          <a:prstGeom prst="bentConnector3">
            <a:avLst>
              <a:gd fmla="val 13485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401" name="Google Shape;1401;p143"/>
          <p:cNvSpPr/>
          <p:nvPr/>
        </p:nvSpPr>
        <p:spPr>
          <a:xfrm>
            <a:off x="516575" y="4688125"/>
            <a:ext cx="486600" cy="19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143"/>
          <p:cNvSpPr txBox="1"/>
          <p:nvPr/>
        </p:nvSpPr>
        <p:spPr>
          <a:xfrm rot="-1716919">
            <a:off x="5266450" y="2500258"/>
            <a:ext cx="1976295" cy="503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What would happen?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44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/>
              <a:t>If we just used delete, it would not deallocate the array.</a:t>
            </a:r>
            <a:endParaRPr sz="1600"/>
          </a:p>
        </p:txBody>
      </p:sp>
      <p:sp>
        <p:nvSpPr>
          <p:cNvPr id="1408" name="Google Shape;1408;p144"/>
          <p:cNvSpPr txBox="1"/>
          <p:nvPr/>
        </p:nvSpPr>
        <p:spPr>
          <a:xfrm>
            <a:off x="636400" y="1251450"/>
            <a:ext cx="3773400" cy="3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dynamicSize;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cin &gt;&gt; dynamicSize;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int* a = </a:t>
            </a:r>
            <a:r>
              <a:rPr b="1" i="0" lang="en" sz="13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new int[dynamicSize]</a:t>
            </a: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a[0] = 0;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a[1] = 1;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a[2] = 2;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// delete[] a;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3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409" name="Google Shape;1409;p144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352850"/>
                <a:gridCol w="1352850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/>
                        <a:t>0</a:t>
                      </a:r>
                      <a:r>
                        <a:rPr lang="en" sz="1400" u="none" cap="none" strike="noStrike"/>
                        <a:t> &lt;deleted&gt;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...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10" name="Google Shape;1410;p144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144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144"/>
          <p:cNvSpPr/>
          <p:nvPr/>
        </p:nvSpPr>
        <p:spPr>
          <a:xfrm>
            <a:off x="7090100" y="3676075"/>
            <a:ext cx="1524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144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4" name="Google Shape;1414;p144"/>
          <p:cNvCxnSpPr>
            <a:stCxn id="1412" idx="3"/>
            <a:endCxn id="1413" idx="3"/>
          </p:cNvCxnSpPr>
          <p:nvPr/>
        </p:nvCxnSpPr>
        <p:spPr>
          <a:xfrm flipH="1" rot="10800000">
            <a:off x="7242500" y="2057725"/>
            <a:ext cx="683100" cy="1691400"/>
          </a:xfrm>
          <a:prstGeom prst="bentConnector3">
            <a:avLst>
              <a:gd fmla="val 13485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415" name="Google Shape;1415;p144"/>
          <p:cNvSpPr/>
          <p:nvPr/>
        </p:nvSpPr>
        <p:spPr>
          <a:xfrm>
            <a:off x="516575" y="4688125"/>
            <a:ext cx="486600" cy="19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144"/>
          <p:cNvSpPr txBox="1"/>
          <p:nvPr/>
        </p:nvSpPr>
        <p:spPr>
          <a:xfrm rot="-1716843">
            <a:off x="5809273" y="2651905"/>
            <a:ext cx="1527227" cy="503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Memory Leak!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Programs use the stack to store variables and their values</a:t>
            </a:r>
            <a:endParaRPr b="1" sz="2000"/>
          </a:p>
        </p:txBody>
      </p:sp>
      <p:sp>
        <p:nvSpPr>
          <p:cNvPr id="217" name="Google Shape;217;p16"/>
          <p:cNvSpPr/>
          <p:nvPr/>
        </p:nvSpPr>
        <p:spPr>
          <a:xfrm>
            <a:off x="1999000" y="3279250"/>
            <a:ext cx="509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6"/>
          <p:cNvSpPr txBox="1"/>
          <p:nvPr/>
        </p:nvSpPr>
        <p:spPr>
          <a:xfrm>
            <a:off x="675600" y="1197800"/>
            <a:ext cx="3355500" cy="332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sum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 = 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f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 &lt;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i++)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sum += f;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cout &lt;&lt; sum &lt;&lt; endl;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9" name="Google Shape;219;p16"/>
          <p:cNvSpPr/>
          <p:nvPr/>
        </p:nvSpPr>
        <p:spPr>
          <a:xfrm>
            <a:off x="1740075" y="16979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6"/>
          <p:cNvSpPr/>
          <p:nvPr/>
        </p:nvSpPr>
        <p:spPr>
          <a:xfrm>
            <a:off x="1587675" y="18503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6"/>
          <p:cNvSpPr/>
          <p:nvPr/>
        </p:nvSpPr>
        <p:spPr>
          <a:xfrm>
            <a:off x="1587675" y="20027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6"/>
          <p:cNvSpPr/>
          <p:nvPr/>
        </p:nvSpPr>
        <p:spPr>
          <a:xfrm>
            <a:off x="1435275" y="23075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3" name="Google Shape;223;p16"/>
          <p:cNvGraphicFramePr/>
          <p:nvPr/>
        </p:nvGraphicFramePr>
        <p:xfrm>
          <a:off x="5570450" y="119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648500"/>
                <a:gridCol w="648500"/>
                <a:gridCol w="648500"/>
              </a:tblGrid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cxnSp>
        <p:nvCxnSpPr>
          <p:cNvPr id="224" name="Google Shape;224;p16"/>
          <p:cNvCxnSpPr/>
          <p:nvPr/>
        </p:nvCxnSpPr>
        <p:spPr>
          <a:xfrm flipH="1" rot="10800000">
            <a:off x="197575" y="2019425"/>
            <a:ext cx="3930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45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/>
              <a:t>To create and destroy a dynamic </a:t>
            </a:r>
            <a:r>
              <a:rPr b="1" lang="en" sz="1600"/>
              <a:t>array</a:t>
            </a:r>
            <a:r>
              <a:rPr lang="en" sz="1600"/>
              <a:t> on the heap, we can use </a:t>
            </a:r>
            <a:r>
              <a:rPr lang="en" sz="1600">
                <a:solidFill>
                  <a:srgbClr val="0000FF"/>
                </a:solidFill>
              </a:rPr>
              <a:t>new type[]</a:t>
            </a:r>
            <a:r>
              <a:rPr lang="en" sz="1600"/>
              <a:t> and </a:t>
            </a:r>
            <a:r>
              <a:rPr lang="en" sz="1600">
                <a:solidFill>
                  <a:srgbClr val="0000FF"/>
                </a:solidFill>
              </a:rPr>
              <a:t>delete[]</a:t>
            </a:r>
            <a:r>
              <a:rPr lang="en" sz="1600"/>
              <a:t>.</a:t>
            </a:r>
            <a:endParaRPr sz="1600"/>
          </a:p>
        </p:txBody>
      </p:sp>
      <p:sp>
        <p:nvSpPr>
          <p:cNvPr id="1422" name="Google Shape;1422;p145"/>
          <p:cNvSpPr txBox="1"/>
          <p:nvPr/>
        </p:nvSpPr>
        <p:spPr>
          <a:xfrm>
            <a:off x="636400" y="1251450"/>
            <a:ext cx="3773400" cy="3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dynamicSize;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cin &gt;&gt; dynamicSize;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int* a = </a:t>
            </a:r>
            <a:r>
              <a:rPr b="1" i="0" lang="en" sz="13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new int[dynamicSize]</a:t>
            </a: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a[0] = 0;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a[1] = 1;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a[2] = 2;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3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delete[]</a:t>
            </a:r>
            <a:r>
              <a:rPr b="1" i="0" lang="en" sz="13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a;</a:t>
            </a:r>
            <a:endParaRPr b="1" i="0" sz="13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423" name="Google Shape;1423;p145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352850"/>
                <a:gridCol w="1352850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/>
                        <a:t>0</a:t>
                      </a:r>
                      <a:r>
                        <a:rPr lang="en" sz="1400" u="none" cap="none" strike="noStrike"/>
                        <a:t> &lt;deleted&gt;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/>
                        <a:t>1</a:t>
                      </a:r>
                      <a:r>
                        <a:rPr lang="en" sz="1400" u="none" cap="none" strike="noStrike"/>
                        <a:t> 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&lt;deleted&gt;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/>
                        <a:t>2</a:t>
                      </a:r>
                      <a:r>
                        <a:rPr lang="en" sz="1400" u="none" cap="none" strike="noStrike"/>
                        <a:t> 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&lt;deleted&gt;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...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24" name="Google Shape;1424;p145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145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145"/>
          <p:cNvSpPr/>
          <p:nvPr/>
        </p:nvSpPr>
        <p:spPr>
          <a:xfrm>
            <a:off x="7090100" y="3676075"/>
            <a:ext cx="1524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145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8" name="Google Shape;1428;p145"/>
          <p:cNvCxnSpPr>
            <a:stCxn id="1426" idx="3"/>
            <a:endCxn id="1427" idx="3"/>
          </p:cNvCxnSpPr>
          <p:nvPr/>
        </p:nvCxnSpPr>
        <p:spPr>
          <a:xfrm flipH="1" rot="10800000">
            <a:off x="7242500" y="2057725"/>
            <a:ext cx="683100" cy="1691400"/>
          </a:xfrm>
          <a:prstGeom prst="bentConnector3">
            <a:avLst>
              <a:gd fmla="val 13485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429" name="Google Shape;1429;p145"/>
          <p:cNvSpPr/>
          <p:nvPr/>
        </p:nvSpPr>
        <p:spPr>
          <a:xfrm>
            <a:off x="494125" y="4403600"/>
            <a:ext cx="486600" cy="19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46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700"/>
              <a:t>Stack vs. Heap:</a:t>
            </a:r>
            <a:r>
              <a:rPr lang="en" sz="1700"/>
              <a:t> </a:t>
            </a:r>
            <a:r>
              <a:rPr lang="en" sz="1700">
                <a:solidFill>
                  <a:srgbClr val="0000FF"/>
                </a:solidFill>
              </a:rPr>
              <a:t>new</a:t>
            </a:r>
            <a:r>
              <a:rPr lang="en" sz="1700"/>
              <a:t> and </a:t>
            </a:r>
            <a:r>
              <a:rPr lang="en" sz="1700">
                <a:solidFill>
                  <a:srgbClr val="0000FF"/>
                </a:solidFill>
              </a:rPr>
              <a:t>delete</a:t>
            </a:r>
            <a:r>
              <a:rPr lang="en" sz="1700"/>
              <a:t> allocates memory on the heap</a:t>
            </a:r>
            <a:endParaRPr sz="1700"/>
          </a:p>
        </p:txBody>
      </p:sp>
      <p:sp>
        <p:nvSpPr>
          <p:cNvPr id="1435" name="Google Shape;1435;p146"/>
          <p:cNvSpPr txBox="1"/>
          <p:nvPr/>
        </p:nvSpPr>
        <p:spPr>
          <a:xfrm>
            <a:off x="636400" y="1403850"/>
            <a:ext cx="2989800" cy="26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int* a = </a:t>
            </a:r>
            <a:r>
              <a:rPr b="1" i="0" lang="en" sz="13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int(5);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*a &lt;&lt; endl;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3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a;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436" name="Google Shape;1436;p146"/>
          <p:cNvGraphicFramePr/>
          <p:nvPr/>
        </p:nvGraphicFramePr>
        <p:xfrm>
          <a:off x="3818613" y="145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901900"/>
                <a:gridCol w="901900"/>
                <a:gridCol w="901900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Type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int*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37" name="Google Shape;1437;p146"/>
          <p:cNvSpPr txBox="1"/>
          <p:nvPr/>
        </p:nvSpPr>
        <p:spPr>
          <a:xfrm>
            <a:off x="35190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146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146"/>
          <p:cNvSpPr/>
          <p:nvPr/>
        </p:nvSpPr>
        <p:spPr>
          <a:xfrm>
            <a:off x="5957725" y="1984600"/>
            <a:ext cx="1524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146"/>
          <p:cNvSpPr/>
          <p:nvPr/>
        </p:nvSpPr>
        <p:spPr>
          <a:xfrm>
            <a:off x="7361325" y="30815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1" name="Google Shape;1441;p146"/>
          <p:cNvCxnSpPr>
            <a:stCxn id="1439" idx="3"/>
            <a:endCxn id="1440" idx="1"/>
          </p:cNvCxnSpPr>
          <p:nvPr/>
        </p:nvCxnSpPr>
        <p:spPr>
          <a:xfrm>
            <a:off x="6110125" y="2057650"/>
            <a:ext cx="1251300" cy="12255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442" name="Google Shape;1442;p146"/>
          <p:cNvSpPr txBox="1"/>
          <p:nvPr/>
        </p:nvSpPr>
        <p:spPr>
          <a:xfrm>
            <a:off x="647837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43" name="Google Shape;1443;p146"/>
          <p:cNvGraphicFramePr/>
          <p:nvPr/>
        </p:nvGraphicFramePr>
        <p:xfrm>
          <a:off x="7361313" y="14038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676425"/>
                <a:gridCol w="676425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Type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44" name="Google Shape;1444;p146"/>
          <p:cNvSpPr txBox="1"/>
          <p:nvPr/>
        </p:nvSpPr>
        <p:spPr>
          <a:xfrm>
            <a:off x="4090525" y="4574250"/>
            <a:ext cx="514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This is a picture of how the stack and heap are related.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Google Shape;144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900" y="3596984"/>
            <a:ext cx="1228201" cy="81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0" name="Google Shape;145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Roadmap for Today</a:t>
            </a:r>
            <a:endParaRPr/>
          </a:p>
        </p:txBody>
      </p:sp>
      <p:sp>
        <p:nvSpPr>
          <p:cNvPr id="1451" name="Google Shape;1451;p2"/>
          <p:cNvSpPr txBox="1"/>
          <p:nvPr/>
        </p:nvSpPr>
        <p:spPr>
          <a:xfrm>
            <a:off x="1815400" y="1404844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Dynamic Memory</a:t>
            </a:r>
            <a:endParaRPr b="0" i="0" sz="14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2"/>
          <p:cNvSpPr txBox="1"/>
          <p:nvPr/>
        </p:nvSpPr>
        <p:spPr>
          <a:xfrm>
            <a:off x="1774400" y="378181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Practice:</a:t>
            </a:r>
            <a:r>
              <a:rPr b="0" i="0" lang="en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Diagramming Memory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2"/>
          <p:cNvSpPr txBox="1"/>
          <p:nvPr/>
        </p:nvSpPr>
        <p:spPr>
          <a:xfrm>
            <a:off x="1815400" y="2510957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Classes and Dynamic Memory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4" name="Google Shape;145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950" y="2378394"/>
            <a:ext cx="1228199" cy="8187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5" name="Google Shape;1455;p2"/>
          <p:cNvPicPr preferRelativeResize="0"/>
          <p:nvPr/>
        </p:nvPicPr>
        <p:blipFill rotWithShape="1">
          <a:blip r:embed="rId5">
            <a:alphaModFix/>
          </a:blip>
          <a:srcRect b="4833" l="-17476" r="-17475" t="0"/>
          <a:stretch/>
        </p:blipFill>
        <p:spPr>
          <a:xfrm>
            <a:off x="417900" y="1239869"/>
            <a:ext cx="1228200" cy="81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48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/>
              <a:t>What is wrong with the following code?</a:t>
            </a:r>
            <a:endParaRPr sz="1600"/>
          </a:p>
        </p:txBody>
      </p:sp>
      <p:sp>
        <p:nvSpPr>
          <p:cNvPr id="1461" name="Google Shape;1461;p148"/>
          <p:cNvSpPr/>
          <p:nvPr/>
        </p:nvSpPr>
        <p:spPr>
          <a:xfrm>
            <a:off x="1687200" y="3960325"/>
            <a:ext cx="2397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148"/>
          <p:cNvSpPr txBox="1"/>
          <p:nvPr/>
        </p:nvSpPr>
        <p:spPr>
          <a:xfrm>
            <a:off x="741150" y="869150"/>
            <a:ext cx="46086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class VectorXD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VectorXD(int size) : size(size)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		array = new double[size];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double&amp; operator[](int index)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		return array[index];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private: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int size;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double* array;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VectorXD vec(5);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vec[0] = 5;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49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/>
              <a:t>What is wrong with the following code?</a:t>
            </a:r>
            <a:endParaRPr sz="1600"/>
          </a:p>
        </p:txBody>
      </p:sp>
      <p:sp>
        <p:nvSpPr>
          <p:cNvPr id="1468" name="Google Shape;1468;p149"/>
          <p:cNvSpPr/>
          <p:nvPr/>
        </p:nvSpPr>
        <p:spPr>
          <a:xfrm>
            <a:off x="1687200" y="3960325"/>
            <a:ext cx="2397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149"/>
          <p:cNvSpPr txBox="1"/>
          <p:nvPr/>
        </p:nvSpPr>
        <p:spPr>
          <a:xfrm>
            <a:off x="741150" y="869150"/>
            <a:ext cx="46086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class VectorXD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VectorXD(int size) : size(size)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		</a:t>
            </a: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array = new double[size];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double&amp; operator[](int index)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		return array[index];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private: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int size;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double* array;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VectorXD vec(5);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vec[0] = 5;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70" name="Google Shape;1470;p149"/>
          <p:cNvSpPr/>
          <p:nvPr/>
        </p:nvSpPr>
        <p:spPr>
          <a:xfrm>
            <a:off x="3974450" y="1430375"/>
            <a:ext cx="597600" cy="25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149"/>
          <p:cNvSpPr txBox="1"/>
          <p:nvPr/>
        </p:nvSpPr>
        <p:spPr>
          <a:xfrm>
            <a:off x="4769200" y="1305400"/>
            <a:ext cx="514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Memory Leak!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(array is never deleted)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149"/>
          <p:cNvSpPr txBox="1"/>
          <p:nvPr/>
        </p:nvSpPr>
        <p:spPr>
          <a:xfrm>
            <a:off x="4809075" y="2126300"/>
            <a:ext cx="514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How can we fix this?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50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/>
              <a:t>Let’s follow good memory management practices.</a:t>
            </a:r>
            <a:endParaRPr sz="1600"/>
          </a:p>
        </p:txBody>
      </p:sp>
      <p:sp>
        <p:nvSpPr>
          <p:cNvPr id="1478" name="Google Shape;1478;p150"/>
          <p:cNvSpPr/>
          <p:nvPr/>
        </p:nvSpPr>
        <p:spPr>
          <a:xfrm>
            <a:off x="1687200" y="3960325"/>
            <a:ext cx="2397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150"/>
          <p:cNvSpPr txBox="1"/>
          <p:nvPr/>
        </p:nvSpPr>
        <p:spPr>
          <a:xfrm>
            <a:off x="741150" y="869150"/>
            <a:ext cx="46086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class VectorXD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VectorXD(int size) : size(size)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		array = new double[size];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~VectorXD() {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		delete[] array;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double&amp; operator[](int index)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		return array[index];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private: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int size;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double* array;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VectorXD vec(5);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vec[0] = 5;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80" name="Google Shape;1480;p150"/>
          <p:cNvSpPr/>
          <p:nvPr/>
        </p:nvSpPr>
        <p:spPr>
          <a:xfrm>
            <a:off x="3322600" y="1963775"/>
            <a:ext cx="1249500" cy="25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150"/>
          <p:cNvSpPr txBox="1"/>
          <p:nvPr/>
        </p:nvSpPr>
        <p:spPr>
          <a:xfrm>
            <a:off x="4760275" y="1865575"/>
            <a:ext cx="514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Add Destructor 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(called when variable goes out of scope)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150"/>
          <p:cNvSpPr/>
          <p:nvPr/>
        </p:nvSpPr>
        <p:spPr>
          <a:xfrm rot="-2833271">
            <a:off x="2248586" y="3478572"/>
            <a:ext cx="2714784" cy="25496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51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Let’s follow good memory management practices.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/>
          </a:p>
        </p:txBody>
      </p:sp>
      <p:sp>
        <p:nvSpPr>
          <p:cNvPr id="1488" name="Google Shape;1488;p151"/>
          <p:cNvSpPr/>
          <p:nvPr/>
        </p:nvSpPr>
        <p:spPr>
          <a:xfrm>
            <a:off x="1687200" y="4112725"/>
            <a:ext cx="2397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151"/>
          <p:cNvSpPr txBox="1"/>
          <p:nvPr/>
        </p:nvSpPr>
        <p:spPr>
          <a:xfrm>
            <a:off x="741150" y="869150"/>
            <a:ext cx="46086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class VectorXD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VectorXD(int size) : size(size)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		array = new double[size];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~VectorXD() {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	delete[] array;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double&amp; operator[](int index)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		return array[index];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private: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int size;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double* array;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VectorXD vec(5);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vec[0] = 5;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VectorXD vec2(vec)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vec = vec2;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90" name="Google Shape;1490;p151"/>
          <p:cNvSpPr txBox="1"/>
          <p:nvPr/>
        </p:nvSpPr>
        <p:spPr>
          <a:xfrm>
            <a:off x="4732875" y="1973900"/>
            <a:ext cx="514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Now what is wrong?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152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Let’s follow good memory management practices.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/>
          </a:p>
        </p:txBody>
      </p:sp>
      <p:sp>
        <p:nvSpPr>
          <p:cNvPr id="1496" name="Google Shape;1496;p152"/>
          <p:cNvSpPr/>
          <p:nvPr/>
        </p:nvSpPr>
        <p:spPr>
          <a:xfrm>
            <a:off x="1687200" y="4112725"/>
            <a:ext cx="2397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7" name="Google Shape;1497;p152"/>
          <p:cNvSpPr txBox="1"/>
          <p:nvPr/>
        </p:nvSpPr>
        <p:spPr>
          <a:xfrm>
            <a:off x="741150" y="869150"/>
            <a:ext cx="46086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class VectorXD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VectorXD(int size) : size(size)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		array = new double[size];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~VectorXD() {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	delete[] array;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double&amp; operator[](int index)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		return array[index];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private: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 size;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double* array;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VectorXD vec(5);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vec[0] = 5;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VectorXD vec2(vec)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vec = vec2;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98" name="Google Shape;1498;p152"/>
          <p:cNvSpPr/>
          <p:nvPr/>
        </p:nvSpPr>
        <p:spPr>
          <a:xfrm>
            <a:off x="2753150" y="3259175"/>
            <a:ext cx="1133100" cy="25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152"/>
          <p:cNvSpPr txBox="1"/>
          <p:nvPr/>
        </p:nvSpPr>
        <p:spPr>
          <a:xfrm>
            <a:off x="4056600" y="3186425"/>
            <a:ext cx="5143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Copy Constructor</a:t>
            </a: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operator=</a:t>
            </a: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will do a direct copy of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The data!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Changing one vector will change the data of another.</a:t>
            </a:r>
            <a:endParaRPr b="0" i="0" sz="1400" u="none" cap="none" strike="noStrike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152"/>
          <p:cNvSpPr/>
          <p:nvPr/>
        </p:nvSpPr>
        <p:spPr>
          <a:xfrm rot="-2401791">
            <a:off x="2779441" y="3910770"/>
            <a:ext cx="1265885" cy="254667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152"/>
          <p:cNvSpPr txBox="1"/>
          <p:nvPr/>
        </p:nvSpPr>
        <p:spPr>
          <a:xfrm>
            <a:off x="4047075" y="4336100"/>
            <a:ext cx="514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How can we fix this?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53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Let’s follow good memory management practices.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/>
          </a:p>
        </p:txBody>
      </p:sp>
      <p:sp>
        <p:nvSpPr>
          <p:cNvPr id="1507" name="Google Shape;1507;p153"/>
          <p:cNvSpPr/>
          <p:nvPr/>
        </p:nvSpPr>
        <p:spPr>
          <a:xfrm>
            <a:off x="1687200" y="4112725"/>
            <a:ext cx="2397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153"/>
          <p:cNvSpPr txBox="1"/>
          <p:nvPr/>
        </p:nvSpPr>
        <p:spPr>
          <a:xfrm>
            <a:off x="741150" y="869150"/>
            <a:ext cx="40191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class VectorXD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VectorXD(int size) : size(size)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		array = new double[size];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VectorXD(const VectorXD&amp; vec) {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	array = NULL;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	*this = vec;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~VectorXD() {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	delete[] array;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void operator=(const VectorXD&amp; vec) {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	this-&gt;size = vec.size;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	delete[] this-&gt;array;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	this-&gt;array = new double[this-&gt;size];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	for (int i = 0; i &lt; size; i++) {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 	this-&gt;array[i] = vec.array[i];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	}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private: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int size;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double* array;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09" name="Google Shape;1509;p153"/>
          <p:cNvSpPr/>
          <p:nvPr/>
        </p:nvSpPr>
        <p:spPr>
          <a:xfrm>
            <a:off x="4230475" y="1820350"/>
            <a:ext cx="803100" cy="25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153"/>
          <p:cNvSpPr txBox="1"/>
          <p:nvPr/>
        </p:nvSpPr>
        <p:spPr>
          <a:xfrm>
            <a:off x="5369850" y="1757825"/>
            <a:ext cx="514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Add Copy Constructor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53"/>
          <p:cNvSpPr txBox="1"/>
          <p:nvPr/>
        </p:nvSpPr>
        <p:spPr>
          <a:xfrm>
            <a:off x="5369850" y="3129425"/>
            <a:ext cx="514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Overload assignment operator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153"/>
          <p:cNvSpPr/>
          <p:nvPr/>
        </p:nvSpPr>
        <p:spPr>
          <a:xfrm>
            <a:off x="4230475" y="3191950"/>
            <a:ext cx="803100" cy="25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54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Let’s follow good memory management practices.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/>
          </a:p>
        </p:txBody>
      </p:sp>
      <p:sp>
        <p:nvSpPr>
          <p:cNvPr id="1518" name="Google Shape;1518;p154"/>
          <p:cNvSpPr/>
          <p:nvPr/>
        </p:nvSpPr>
        <p:spPr>
          <a:xfrm>
            <a:off x="1687200" y="4112725"/>
            <a:ext cx="2397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154"/>
          <p:cNvSpPr txBox="1"/>
          <p:nvPr/>
        </p:nvSpPr>
        <p:spPr>
          <a:xfrm>
            <a:off x="741150" y="869150"/>
            <a:ext cx="40191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class VectorXD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VectorXD(int size) : size(size)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		array = new double[size];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VectorXD(const VectorXD&amp; vec) {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	array = NULL;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	*this = vec;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~VectorXD() {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	delete[] array;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void operator=(const VectorXD&amp; vec) {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	this-&gt;size = vec.size;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	delete[] this-&gt;array;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	this-&gt;array = new double[this-&gt;size];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	for (int i = 0; i &lt; size; i++) {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 	this-&gt;array[i] = vec.array[i];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	}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private: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int size;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double* array;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20" name="Google Shape;1520;p154"/>
          <p:cNvSpPr/>
          <p:nvPr/>
        </p:nvSpPr>
        <p:spPr>
          <a:xfrm>
            <a:off x="4230475" y="1820350"/>
            <a:ext cx="803100" cy="25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154"/>
          <p:cNvSpPr txBox="1"/>
          <p:nvPr/>
        </p:nvSpPr>
        <p:spPr>
          <a:xfrm>
            <a:off x="5369850" y="1757825"/>
            <a:ext cx="514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Add Copy Constructor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154"/>
          <p:cNvSpPr txBox="1"/>
          <p:nvPr/>
        </p:nvSpPr>
        <p:spPr>
          <a:xfrm>
            <a:off x="5369850" y="3129425"/>
            <a:ext cx="514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Overload assignment operator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154"/>
          <p:cNvSpPr/>
          <p:nvPr/>
        </p:nvSpPr>
        <p:spPr>
          <a:xfrm>
            <a:off x="4230475" y="3191950"/>
            <a:ext cx="803100" cy="25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154"/>
          <p:cNvSpPr/>
          <p:nvPr/>
        </p:nvSpPr>
        <p:spPr>
          <a:xfrm>
            <a:off x="1670600" y="3243700"/>
            <a:ext cx="6966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154"/>
          <p:cNvSpPr/>
          <p:nvPr/>
        </p:nvSpPr>
        <p:spPr>
          <a:xfrm>
            <a:off x="2099825" y="2170325"/>
            <a:ext cx="6966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6" name="Google Shape;1526;p154"/>
          <p:cNvCxnSpPr>
            <a:stCxn id="1525" idx="3"/>
            <a:endCxn id="1524" idx="0"/>
          </p:cNvCxnSpPr>
          <p:nvPr/>
        </p:nvCxnSpPr>
        <p:spPr>
          <a:xfrm flipH="1">
            <a:off x="2018825" y="2271875"/>
            <a:ext cx="777600" cy="971700"/>
          </a:xfrm>
          <a:prstGeom prst="curvedConnector4">
            <a:avLst>
              <a:gd fmla="val -142310" name="adj1"/>
              <a:gd fmla="val 7704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27" name="Google Shape;1527;p154"/>
          <p:cNvSpPr txBox="1"/>
          <p:nvPr/>
        </p:nvSpPr>
        <p:spPr>
          <a:xfrm>
            <a:off x="4135200" y="2457900"/>
            <a:ext cx="514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Notice the copy constructor can call the assignment operator.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Programs use the stack to store variables and their values</a:t>
            </a:r>
            <a:endParaRPr b="1" sz="2000"/>
          </a:p>
        </p:txBody>
      </p:sp>
      <p:sp>
        <p:nvSpPr>
          <p:cNvPr id="230" name="Google Shape;230;p17"/>
          <p:cNvSpPr/>
          <p:nvPr/>
        </p:nvSpPr>
        <p:spPr>
          <a:xfrm>
            <a:off x="1999000" y="3279250"/>
            <a:ext cx="509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675600" y="1197800"/>
            <a:ext cx="3355500" cy="332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sum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 = 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f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 &lt;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i++)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sum += f;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cout &lt;&lt; sum &lt;&lt; endl;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2" name="Google Shape;232;p17"/>
          <p:cNvSpPr/>
          <p:nvPr/>
        </p:nvSpPr>
        <p:spPr>
          <a:xfrm>
            <a:off x="1740075" y="16979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7"/>
          <p:cNvSpPr/>
          <p:nvPr/>
        </p:nvSpPr>
        <p:spPr>
          <a:xfrm>
            <a:off x="1587675" y="18503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7"/>
          <p:cNvSpPr/>
          <p:nvPr/>
        </p:nvSpPr>
        <p:spPr>
          <a:xfrm>
            <a:off x="1587675" y="20027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7"/>
          <p:cNvSpPr/>
          <p:nvPr/>
        </p:nvSpPr>
        <p:spPr>
          <a:xfrm>
            <a:off x="1435275" y="23075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6" name="Google Shape;236;p17"/>
          <p:cNvGraphicFramePr/>
          <p:nvPr/>
        </p:nvGraphicFramePr>
        <p:xfrm>
          <a:off x="5570450" y="119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648500"/>
                <a:gridCol w="648500"/>
                <a:gridCol w="648500"/>
              </a:tblGrid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0000FF"/>
                          </a:solidFill>
                        </a:rPr>
                        <a:t>float</a:t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0000FF"/>
                          </a:solidFill>
                        </a:rPr>
                        <a:t>sum</a:t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cxnSp>
        <p:nvCxnSpPr>
          <p:cNvPr id="237" name="Google Shape;237;p17"/>
          <p:cNvCxnSpPr/>
          <p:nvPr/>
        </p:nvCxnSpPr>
        <p:spPr>
          <a:xfrm flipH="1" rot="10800000">
            <a:off x="197575" y="2257250"/>
            <a:ext cx="3930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155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600"/>
              <a:t>The Big Three: </a:t>
            </a:r>
            <a:r>
              <a:rPr lang="en" sz="1600"/>
              <a:t>Anytime a class uses dynamic memory, remember to implement these.</a:t>
            </a:r>
            <a:endParaRPr sz="1600"/>
          </a:p>
        </p:txBody>
      </p:sp>
      <p:sp>
        <p:nvSpPr>
          <p:cNvPr id="1533" name="Google Shape;1533;p155"/>
          <p:cNvSpPr/>
          <p:nvPr/>
        </p:nvSpPr>
        <p:spPr>
          <a:xfrm>
            <a:off x="1687200" y="4112725"/>
            <a:ext cx="2397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155"/>
          <p:cNvSpPr txBox="1"/>
          <p:nvPr/>
        </p:nvSpPr>
        <p:spPr>
          <a:xfrm>
            <a:off x="741150" y="869150"/>
            <a:ext cx="40191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class VectorXD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VectorXD(int size) : size(size)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		array = new double[size];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VectorXD(const VectorXD&amp; vec) {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	array = NULL;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	*this = vec;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~VectorXD() {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		delete[] array;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void operator=(const VectorXD&amp; vec) {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	this-&gt;size = vec.size;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	delete[] this-&gt;array;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	this-&gt;array = new double[this-&gt;size];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	for (int i = 0; i &lt; size; i++) {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 	this-&gt;array[i] = vec.array[i];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	}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private: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int size;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double* array;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5" name="Google Shape;1535;p155"/>
          <p:cNvSpPr/>
          <p:nvPr/>
        </p:nvSpPr>
        <p:spPr>
          <a:xfrm>
            <a:off x="5068675" y="1820350"/>
            <a:ext cx="803100" cy="25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155"/>
          <p:cNvSpPr txBox="1"/>
          <p:nvPr/>
        </p:nvSpPr>
        <p:spPr>
          <a:xfrm>
            <a:off x="6208050" y="1757825"/>
            <a:ext cx="514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Copy Constructor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155"/>
          <p:cNvSpPr txBox="1"/>
          <p:nvPr/>
        </p:nvSpPr>
        <p:spPr>
          <a:xfrm>
            <a:off x="6208050" y="3662825"/>
            <a:ext cx="514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Assignment operator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155"/>
          <p:cNvSpPr/>
          <p:nvPr/>
        </p:nvSpPr>
        <p:spPr>
          <a:xfrm>
            <a:off x="5068675" y="3725350"/>
            <a:ext cx="803100" cy="25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155"/>
          <p:cNvSpPr/>
          <p:nvPr/>
        </p:nvSpPr>
        <p:spPr>
          <a:xfrm>
            <a:off x="1670600" y="3243700"/>
            <a:ext cx="6966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155"/>
          <p:cNvSpPr/>
          <p:nvPr/>
        </p:nvSpPr>
        <p:spPr>
          <a:xfrm>
            <a:off x="2099825" y="2170325"/>
            <a:ext cx="6966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155"/>
          <p:cNvSpPr/>
          <p:nvPr/>
        </p:nvSpPr>
        <p:spPr>
          <a:xfrm>
            <a:off x="5068675" y="2734750"/>
            <a:ext cx="803100" cy="25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p155"/>
          <p:cNvSpPr txBox="1"/>
          <p:nvPr/>
        </p:nvSpPr>
        <p:spPr>
          <a:xfrm>
            <a:off x="6284250" y="2672225"/>
            <a:ext cx="51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Destructor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155"/>
          <p:cNvSpPr txBox="1"/>
          <p:nvPr/>
        </p:nvSpPr>
        <p:spPr>
          <a:xfrm>
            <a:off x="6284250" y="1058825"/>
            <a:ext cx="51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The Big Three</a:t>
            </a:r>
            <a:endParaRPr b="1" i="0" sz="1400" u="sng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56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600"/>
              <a:t>The Big Three: </a:t>
            </a:r>
            <a:r>
              <a:rPr lang="en" sz="1600"/>
              <a:t>Anytime a class uses dynamic memory, remember to implement these.</a:t>
            </a:r>
            <a:endParaRPr sz="1600"/>
          </a:p>
        </p:txBody>
      </p:sp>
      <p:sp>
        <p:nvSpPr>
          <p:cNvPr id="1549" name="Google Shape;1549;p156"/>
          <p:cNvSpPr/>
          <p:nvPr/>
        </p:nvSpPr>
        <p:spPr>
          <a:xfrm>
            <a:off x="1687200" y="4112725"/>
            <a:ext cx="2397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0" name="Google Shape;1550;p156"/>
          <p:cNvSpPr txBox="1"/>
          <p:nvPr/>
        </p:nvSpPr>
        <p:spPr>
          <a:xfrm>
            <a:off x="741150" y="869150"/>
            <a:ext cx="40191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class VectorXD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VectorXD(int size) : size(size)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		array = new double[size];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VectorXD(const VectorXD&amp; vec) {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array = NULL;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*this = vec;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~VectorXD() {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	</a:t>
            </a: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delete[] array;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void operator=(const VectorXD&amp; vec) {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this-&gt;size = vec.size;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</a:t>
            </a:r>
            <a:r>
              <a:rPr b="1" i="0" lang="en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delete[] this-&gt;array;</a:t>
            </a:r>
            <a:endParaRPr b="1" i="0" sz="10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this-&gt;array = new double[this-&gt;size];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for (int i = 0; i &lt; size; i++) {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	this-&gt;array[i] = vec.array[i];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}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private: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int size;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double* array;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51" name="Google Shape;1551;p156"/>
          <p:cNvSpPr/>
          <p:nvPr/>
        </p:nvSpPr>
        <p:spPr>
          <a:xfrm>
            <a:off x="1670600" y="3243700"/>
            <a:ext cx="6966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p156"/>
          <p:cNvSpPr/>
          <p:nvPr/>
        </p:nvSpPr>
        <p:spPr>
          <a:xfrm>
            <a:off x="2099825" y="2170325"/>
            <a:ext cx="6966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p156"/>
          <p:cNvSpPr txBox="1"/>
          <p:nvPr/>
        </p:nvSpPr>
        <p:spPr>
          <a:xfrm>
            <a:off x="5108525" y="2373425"/>
            <a:ext cx="382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It is often error prone to remember when you need to delete an array or pointer.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Causes a memory leak if you forget!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p156"/>
          <p:cNvSpPr/>
          <p:nvPr/>
        </p:nvSpPr>
        <p:spPr>
          <a:xfrm>
            <a:off x="3845300" y="2731175"/>
            <a:ext cx="1040100" cy="25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p156"/>
          <p:cNvSpPr/>
          <p:nvPr/>
        </p:nvSpPr>
        <p:spPr>
          <a:xfrm rot="-1251737">
            <a:off x="4181118" y="3266963"/>
            <a:ext cx="781752" cy="25495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57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600"/>
              <a:t>The Big Three: </a:t>
            </a:r>
            <a:r>
              <a:rPr lang="en" sz="1600"/>
              <a:t>Anytime a class uses dynamic memory, remember to implement these.</a:t>
            </a:r>
            <a:endParaRPr sz="1600"/>
          </a:p>
        </p:txBody>
      </p:sp>
      <p:sp>
        <p:nvSpPr>
          <p:cNvPr id="1561" name="Google Shape;1561;p157"/>
          <p:cNvSpPr/>
          <p:nvPr/>
        </p:nvSpPr>
        <p:spPr>
          <a:xfrm>
            <a:off x="1687200" y="4112725"/>
            <a:ext cx="2397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157"/>
          <p:cNvSpPr txBox="1"/>
          <p:nvPr/>
        </p:nvSpPr>
        <p:spPr>
          <a:xfrm>
            <a:off x="741150" y="869150"/>
            <a:ext cx="40191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class VectorXD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VectorXD(int size) : size(size)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		array = new double[size];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VectorXD(const VectorXD&amp; vec) {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array = NULL;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*this = vec;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~VectorXD() {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	</a:t>
            </a:r>
            <a:r>
              <a:rPr b="1" i="0" lang="en" sz="1000" u="none" cap="none" strike="sng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delete[] array;</a:t>
            </a:r>
            <a:endParaRPr b="1" i="0" sz="1000" u="none" cap="none" strike="sng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void operator=(const VectorXD&amp; vec) {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this-&gt;size = vec.size;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</a:t>
            </a:r>
            <a:r>
              <a:rPr b="1" i="0" lang="en" sz="1000" u="none" cap="none" strike="sng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delete[] this-&gt;array;</a:t>
            </a:r>
            <a:endParaRPr b="1" i="0" sz="1000" u="none" cap="none" strike="sng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this-&gt;array = new double[this-&gt;size];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for (int i = 0; i &lt; size; i++) {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	this-&gt;array[i] = vec.array[i];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}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private: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int size;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double* array;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63" name="Google Shape;1563;p157"/>
          <p:cNvSpPr/>
          <p:nvPr/>
        </p:nvSpPr>
        <p:spPr>
          <a:xfrm>
            <a:off x="1670600" y="3243700"/>
            <a:ext cx="6966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157"/>
          <p:cNvSpPr/>
          <p:nvPr/>
        </p:nvSpPr>
        <p:spPr>
          <a:xfrm>
            <a:off x="2099825" y="2170325"/>
            <a:ext cx="6966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157"/>
          <p:cNvSpPr txBox="1"/>
          <p:nvPr/>
        </p:nvSpPr>
        <p:spPr>
          <a:xfrm>
            <a:off x="5108525" y="2373425"/>
            <a:ext cx="382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It is often error prone to remember when you need to delete an array or pointer.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Causes a memory leak if you forget!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157"/>
          <p:cNvSpPr/>
          <p:nvPr/>
        </p:nvSpPr>
        <p:spPr>
          <a:xfrm>
            <a:off x="3845300" y="2731175"/>
            <a:ext cx="1040100" cy="25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157"/>
          <p:cNvSpPr/>
          <p:nvPr/>
        </p:nvSpPr>
        <p:spPr>
          <a:xfrm rot="-1251737">
            <a:off x="4181118" y="3266963"/>
            <a:ext cx="781752" cy="25495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157"/>
          <p:cNvSpPr txBox="1"/>
          <p:nvPr/>
        </p:nvSpPr>
        <p:spPr>
          <a:xfrm>
            <a:off x="5113875" y="3574100"/>
            <a:ext cx="514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Wouldn’t it be nice to just say </a:t>
            </a:r>
            <a:r>
              <a:rPr b="1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new</a:t>
            </a: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 like Java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and not worry about the delete.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However, no garbage collection.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58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600"/>
              <a:t>The Big Three: </a:t>
            </a:r>
            <a:r>
              <a:rPr lang="en" sz="1600"/>
              <a:t>Anytime a class uses dynamic memory, remember to implement these.</a:t>
            </a:r>
            <a:endParaRPr sz="1600"/>
          </a:p>
        </p:txBody>
      </p:sp>
      <p:sp>
        <p:nvSpPr>
          <p:cNvPr id="1574" name="Google Shape;1574;p158"/>
          <p:cNvSpPr/>
          <p:nvPr/>
        </p:nvSpPr>
        <p:spPr>
          <a:xfrm>
            <a:off x="1687200" y="4112725"/>
            <a:ext cx="2397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158"/>
          <p:cNvSpPr txBox="1"/>
          <p:nvPr/>
        </p:nvSpPr>
        <p:spPr>
          <a:xfrm>
            <a:off x="741150" y="869150"/>
            <a:ext cx="40191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class VectorXD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VectorXD(int size) : size(size) {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		array = new double[size];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VectorXD(const VectorXD&amp; vec) {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array = NULL;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*this = vec;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~VectorXD() {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	</a:t>
            </a:r>
            <a:r>
              <a:rPr b="1" i="0" lang="en" sz="1000" u="none" cap="none" strike="sng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delete[] array;</a:t>
            </a:r>
            <a:endParaRPr b="1" i="0" sz="1000" u="none" cap="none" strike="sng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void operator=(const VectorXD&amp; vec) {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this-&gt;size = vec.size;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</a:t>
            </a:r>
            <a:r>
              <a:rPr b="1" i="0" lang="en" sz="1000" u="none" cap="none" strike="sng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delete[] this-&gt;array;</a:t>
            </a:r>
            <a:endParaRPr b="1" i="0" sz="1000" u="none" cap="none" strike="sng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this-&gt;array = new double[this-&gt;size];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for (int i = 0; i &lt; size; i++) {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	this-&gt;array[i] = vec.array[i];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}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private: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int size;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double* array;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76" name="Google Shape;1576;p158"/>
          <p:cNvSpPr/>
          <p:nvPr/>
        </p:nvSpPr>
        <p:spPr>
          <a:xfrm>
            <a:off x="1670600" y="3243700"/>
            <a:ext cx="6966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p158"/>
          <p:cNvSpPr/>
          <p:nvPr/>
        </p:nvSpPr>
        <p:spPr>
          <a:xfrm>
            <a:off x="2099825" y="2170325"/>
            <a:ext cx="6966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p158"/>
          <p:cNvSpPr txBox="1"/>
          <p:nvPr/>
        </p:nvSpPr>
        <p:spPr>
          <a:xfrm>
            <a:off x="5108525" y="2373425"/>
            <a:ext cx="382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It is often error prone to remember when you need to delete an array or pointer.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Causes a memory leak if you forget!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158"/>
          <p:cNvSpPr/>
          <p:nvPr/>
        </p:nvSpPr>
        <p:spPr>
          <a:xfrm>
            <a:off x="3845300" y="2731175"/>
            <a:ext cx="1040100" cy="25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158"/>
          <p:cNvSpPr/>
          <p:nvPr/>
        </p:nvSpPr>
        <p:spPr>
          <a:xfrm rot="-1251737">
            <a:off x="4181118" y="3266963"/>
            <a:ext cx="781752" cy="25495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158"/>
          <p:cNvSpPr txBox="1"/>
          <p:nvPr/>
        </p:nvSpPr>
        <p:spPr>
          <a:xfrm>
            <a:off x="5113875" y="3574100"/>
            <a:ext cx="5143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Wouldn’t it be nice to just say </a:t>
            </a:r>
            <a:r>
              <a:rPr b="1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new</a:t>
            </a: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 like Java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and not worry about the delete.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However, no garbage collection.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There is a solution!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59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/>
              <a:t>Whenever we work with dynamic memory in classes, we need to think about the </a:t>
            </a:r>
            <a:r>
              <a:rPr b="1" lang="en" sz="1600"/>
              <a:t>Big Three</a:t>
            </a:r>
            <a:r>
              <a:rPr lang="en" sz="1600"/>
              <a:t>.</a:t>
            </a:r>
            <a:endParaRPr sz="1600"/>
          </a:p>
        </p:txBody>
      </p:sp>
      <p:sp>
        <p:nvSpPr>
          <p:cNvPr id="1587" name="Google Shape;1587;p159"/>
          <p:cNvSpPr txBox="1"/>
          <p:nvPr/>
        </p:nvSpPr>
        <p:spPr>
          <a:xfrm>
            <a:off x="833200" y="90542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Big Three: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Destructor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 Constructor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 Operator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8" name="Google Shape;1588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0975" y="1408525"/>
            <a:ext cx="32766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159"/>
          <p:cNvSpPr txBox="1"/>
          <p:nvPr/>
        </p:nvSpPr>
        <p:spPr>
          <a:xfrm>
            <a:off x="4414600" y="90542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60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/>
              <a:t>Whenever we work with dynamic memory in classes, we need to think about the </a:t>
            </a:r>
            <a:r>
              <a:rPr b="1" lang="en" sz="1600"/>
              <a:t>Big Three</a:t>
            </a:r>
            <a:r>
              <a:rPr lang="en" sz="1600"/>
              <a:t>.</a:t>
            </a:r>
            <a:endParaRPr sz="1600"/>
          </a:p>
        </p:txBody>
      </p:sp>
      <p:sp>
        <p:nvSpPr>
          <p:cNvPr id="1595" name="Google Shape;1595;p160"/>
          <p:cNvSpPr txBox="1"/>
          <p:nvPr/>
        </p:nvSpPr>
        <p:spPr>
          <a:xfrm>
            <a:off x="833200" y="90542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Big Three: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Destructor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 Constructor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 Operator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6" name="Google Shape;1596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0975" y="1408525"/>
            <a:ext cx="32766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160"/>
          <p:cNvSpPr txBox="1"/>
          <p:nvPr/>
        </p:nvSpPr>
        <p:spPr>
          <a:xfrm>
            <a:off x="4414600" y="90542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p160"/>
          <p:cNvSpPr txBox="1"/>
          <p:nvPr/>
        </p:nvSpPr>
        <p:spPr>
          <a:xfrm>
            <a:off x="440400" y="239665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Image::Image(int width, int height) {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data_ = new unsigned char[width*height*3];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Image::~Image() {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delete[] data_;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Image::Image(const Image&amp; image) {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*this = image;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void Image::operator=(const Image&amp; image) {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delete[] data_;</a:t>
            </a:r>
            <a:endParaRPr b="0" i="0" sz="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data_ = new unsigned char[image.GetSize()];</a:t>
            </a:r>
            <a:endParaRPr b="0" i="0" sz="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memcpy(data_, image.data_, image.GetSize());</a:t>
            </a:r>
            <a:endParaRPr b="0" i="0" sz="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599" name="Google Shape;1599;p160"/>
          <p:cNvCxnSpPr>
            <a:stCxn id="1600" idx="3"/>
            <a:endCxn id="1601" idx="0"/>
          </p:cNvCxnSpPr>
          <p:nvPr/>
        </p:nvCxnSpPr>
        <p:spPr>
          <a:xfrm flipH="1">
            <a:off x="1806900" y="3795775"/>
            <a:ext cx="240000" cy="317100"/>
          </a:xfrm>
          <a:prstGeom prst="curvedConnector4">
            <a:avLst>
              <a:gd fmla="val -99219" name="adj1"/>
              <a:gd fmla="val 70057" name="adj2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01" name="Google Shape;1601;p160"/>
          <p:cNvSpPr/>
          <p:nvPr/>
        </p:nvSpPr>
        <p:spPr>
          <a:xfrm>
            <a:off x="1687200" y="4112725"/>
            <a:ext cx="2397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160"/>
          <p:cNvSpPr/>
          <p:nvPr/>
        </p:nvSpPr>
        <p:spPr>
          <a:xfrm>
            <a:off x="1807200" y="3668425"/>
            <a:ext cx="2397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2" name="Google Shape;1602;p160"/>
          <p:cNvSpPr txBox="1"/>
          <p:nvPr/>
        </p:nvSpPr>
        <p:spPr>
          <a:xfrm>
            <a:off x="2334575" y="370467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Calls assignment operator.</a:t>
            </a:r>
            <a:endParaRPr b="0" i="0" sz="1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61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/>
              <a:t>Whenever we work with dynamic memory in classes, we need to think about the </a:t>
            </a:r>
            <a:r>
              <a:rPr b="1" lang="en" sz="1600"/>
              <a:t>Big Three</a:t>
            </a:r>
            <a:r>
              <a:rPr lang="en" sz="1600"/>
              <a:t>.</a:t>
            </a:r>
            <a:endParaRPr sz="1600"/>
          </a:p>
        </p:txBody>
      </p:sp>
      <p:sp>
        <p:nvSpPr>
          <p:cNvPr id="1608" name="Google Shape;1608;p161"/>
          <p:cNvSpPr txBox="1"/>
          <p:nvPr/>
        </p:nvSpPr>
        <p:spPr>
          <a:xfrm>
            <a:off x="833200" y="90542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Big Three: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Destructor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 Constructor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 Operator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9" name="Google Shape;1609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0975" y="1408525"/>
            <a:ext cx="32766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p161"/>
          <p:cNvSpPr txBox="1"/>
          <p:nvPr/>
        </p:nvSpPr>
        <p:spPr>
          <a:xfrm>
            <a:off x="4414600" y="90542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161"/>
          <p:cNvSpPr txBox="1"/>
          <p:nvPr/>
        </p:nvSpPr>
        <p:spPr>
          <a:xfrm>
            <a:off x="440400" y="239665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Image::Image(int width, int height) {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data_ = new unsigned char[width*height*3];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Image::~Image() {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delete[] data_;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Image::Image(const Image&amp; image) {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*this = image;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void Image::operator=(const Image&amp; image) {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delete[] data_;</a:t>
            </a:r>
            <a:endParaRPr b="0" i="0" sz="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data_ = new unsigned char[image.GetSize()];</a:t>
            </a:r>
            <a:endParaRPr b="0" i="0" sz="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memcpy(data_, image.data_, image.GetSize());</a:t>
            </a:r>
            <a:endParaRPr b="0" i="0" sz="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612" name="Google Shape;1612;p161"/>
          <p:cNvCxnSpPr>
            <a:stCxn id="1613" idx="3"/>
            <a:endCxn id="1614" idx="0"/>
          </p:cNvCxnSpPr>
          <p:nvPr/>
        </p:nvCxnSpPr>
        <p:spPr>
          <a:xfrm flipH="1">
            <a:off x="1806900" y="3795775"/>
            <a:ext cx="240000" cy="317100"/>
          </a:xfrm>
          <a:prstGeom prst="curvedConnector4">
            <a:avLst>
              <a:gd fmla="val -99219" name="adj1"/>
              <a:gd fmla="val 70057" name="adj2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14" name="Google Shape;1614;p161"/>
          <p:cNvSpPr/>
          <p:nvPr/>
        </p:nvSpPr>
        <p:spPr>
          <a:xfrm>
            <a:off x="1687200" y="4112725"/>
            <a:ext cx="2397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p161"/>
          <p:cNvSpPr/>
          <p:nvPr/>
        </p:nvSpPr>
        <p:spPr>
          <a:xfrm>
            <a:off x="1807200" y="3668425"/>
            <a:ext cx="2397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161"/>
          <p:cNvSpPr txBox="1"/>
          <p:nvPr/>
        </p:nvSpPr>
        <p:spPr>
          <a:xfrm>
            <a:off x="2334575" y="370467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Calls assignment operator.</a:t>
            </a:r>
            <a:endParaRPr b="0" i="0" sz="1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161"/>
          <p:cNvSpPr txBox="1"/>
          <p:nvPr/>
        </p:nvSpPr>
        <p:spPr>
          <a:xfrm>
            <a:off x="4831500" y="415537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keyword is a pointer to the current class.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*this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dereferences the pointer to get the value.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622" name="Google Shape;1622;p162"/>
          <p:cNvSpPr txBox="1"/>
          <p:nvPr/>
        </p:nvSpPr>
        <p:spPr>
          <a:xfrm>
            <a:off x="1815400" y="3405700"/>
            <a:ext cx="68394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Dynamic 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Anytime a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used on the heap, there must be a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delete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allocate with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new[]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must delete memory with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delete[]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 Three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destructor,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 constructor, assignment operator)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162"/>
          <p:cNvSpPr txBox="1"/>
          <p:nvPr/>
        </p:nvSpPr>
        <p:spPr>
          <a:xfrm>
            <a:off x="417950" y="3277600"/>
            <a:ext cx="1228200" cy="705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new / delete</a:t>
            </a:r>
            <a:endParaRPr b="1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24" name="Google Shape;1624;p162"/>
          <p:cNvSpPr txBox="1"/>
          <p:nvPr/>
        </p:nvSpPr>
        <p:spPr>
          <a:xfrm>
            <a:off x="1774400" y="1726875"/>
            <a:ext cx="70578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Pointers are memory addresses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can point to any location in memory.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memory doesn’t need to exist (e.g. NULL).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162"/>
          <p:cNvSpPr txBox="1"/>
          <p:nvPr/>
        </p:nvSpPr>
        <p:spPr>
          <a:xfrm>
            <a:off x="445200" y="1565475"/>
            <a:ext cx="1200900" cy="66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* &amp; -&gt;</a:t>
            </a:r>
            <a:endParaRPr b="1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Object Slicing</a:t>
            </a:r>
            <a:endParaRPr/>
          </a:p>
        </p:txBody>
      </p:sp>
      <p:sp>
        <p:nvSpPr>
          <p:cNvPr id="1631" name="Google Shape;1631;p1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 code example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is uploaded in Canvas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" name="Google Shape;1636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900" y="3596984"/>
            <a:ext cx="1228201" cy="81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7" name="Google Shape;1637;p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Roadmap for Today</a:t>
            </a:r>
            <a:endParaRPr/>
          </a:p>
        </p:txBody>
      </p:sp>
      <p:sp>
        <p:nvSpPr>
          <p:cNvPr id="1638" name="Google Shape;1638;p176"/>
          <p:cNvSpPr txBox="1"/>
          <p:nvPr/>
        </p:nvSpPr>
        <p:spPr>
          <a:xfrm>
            <a:off x="1815400" y="1404844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Dynamic Memory</a:t>
            </a:r>
            <a:endParaRPr b="0" i="0" sz="14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176"/>
          <p:cNvSpPr txBox="1"/>
          <p:nvPr/>
        </p:nvSpPr>
        <p:spPr>
          <a:xfrm>
            <a:off x="1774400" y="378181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Practice: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Diagramming Memory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176"/>
          <p:cNvSpPr txBox="1"/>
          <p:nvPr/>
        </p:nvSpPr>
        <p:spPr>
          <a:xfrm>
            <a:off x="1815400" y="2510957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Classes and Dynamic Memory</a:t>
            </a:r>
            <a:endParaRPr b="0" i="0" sz="14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1" name="Google Shape;1641;p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950" y="2378394"/>
            <a:ext cx="1228199" cy="8187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2" name="Google Shape;1642;p176"/>
          <p:cNvPicPr preferRelativeResize="0"/>
          <p:nvPr/>
        </p:nvPicPr>
        <p:blipFill rotWithShape="1">
          <a:blip r:embed="rId5">
            <a:alphaModFix/>
          </a:blip>
          <a:srcRect b="4833" l="-17476" r="-17475" t="0"/>
          <a:stretch/>
        </p:blipFill>
        <p:spPr>
          <a:xfrm>
            <a:off x="417900" y="1239869"/>
            <a:ext cx="1228200" cy="81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Programs use the stack to store variables and their values</a:t>
            </a:r>
            <a:endParaRPr b="1" sz="2000"/>
          </a:p>
        </p:txBody>
      </p:sp>
      <p:sp>
        <p:nvSpPr>
          <p:cNvPr id="243" name="Google Shape;243;p18"/>
          <p:cNvSpPr/>
          <p:nvPr/>
        </p:nvSpPr>
        <p:spPr>
          <a:xfrm>
            <a:off x="1999000" y="3279250"/>
            <a:ext cx="509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675600" y="1197800"/>
            <a:ext cx="3355500" cy="332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sum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 = 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f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 &lt;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i++)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sum += f;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cout &lt;&lt; sum &lt;&lt; endl;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5" name="Google Shape;245;p18"/>
          <p:cNvSpPr/>
          <p:nvPr/>
        </p:nvSpPr>
        <p:spPr>
          <a:xfrm>
            <a:off x="1740075" y="16979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8"/>
          <p:cNvSpPr/>
          <p:nvPr/>
        </p:nvSpPr>
        <p:spPr>
          <a:xfrm>
            <a:off x="1587675" y="18503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8"/>
          <p:cNvSpPr/>
          <p:nvPr/>
        </p:nvSpPr>
        <p:spPr>
          <a:xfrm>
            <a:off x="1587675" y="20027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8"/>
          <p:cNvSpPr/>
          <p:nvPr/>
        </p:nvSpPr>
        <p:spPr>
          <a:xfrm>
            <a:off x="1435275" y="23075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9" name="Google Shape;249;p18"/>
          <p:cNvGraphicFramePr/>
          <p:nvPr/>
        </p:nvGraphicFramePr>
        <p:xfrm>
          <a:off x="5570450" y="119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648500"/>
                <a:gridCol w="648500"/>
                <a:gridCol w="648500"/>
              </a:tblGrid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sum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0000FF"/>
                          </a:solidFill>
                        </a:rPr>
                        <a:t>char</a:t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0000FF"/>
                          </a:solidFill>
                        </a:rPr>
                        <a:t>c</a:t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0000FF"/>
                          </a:solidFill>
                        </a:rPr>
                        <a:t>‘a’</a:t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cxnSp>
        <p:nvCxnSpPr>
          <p:cNvPr id="250" name="Google Shape;250;p18"/>
          <p:cNvCxnSpPr/>
          <p:nvPr/>
        </p:nvCxnSpPr>
        <p:spPr>
          <a:xfrm flipH="1" rot="10800000">
            <a:off x="197575" y="2485850"/>
            <a:ext cx="3930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109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rgbClr val="000000"/>
                </a:solidFill>
              </a:rPr>
              <a:t>Example 1: </a:t>
            </a:r>
            <a:r>
              <a:rPr lang="en" sz="1900">
                <a:solidFill>
                  <a:srgbClr val="000000"/>
                </a:solidFill>
              </a:rPr>
              <a:t>Pass by Value</a:t>
            </a:r>
            <a:endParaRPr sz="1900">
              <a:solidFill>
                <a:srgbClr val="000000"/>
              </a:solidFill>
            </a:endParaRPr>
          </a:p>
        </p:txBody>
      </p:sp>
      <p:graphicFrame>
        <p:nvGraphicFramePr>
          <p:cNvPr id="1648" name="Google Shape;1648;p109"/>
          <p:cNvGraphicFramePr/>
          <p:nvPr/>
        </p:nvGraphicFramePr>
        <p:xfrm>
          <a:off x="4921600" y="13479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160875"/>
                <a:gridCol w="1160875"/>
                <a:gridCol w="1160875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Type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49" name="Google Shape;1649;p109"/>
          <p:cNvSpPr txBox="1"/>
          <p:nvPr/>
        </p:nvSpPr>
        <p:spPr>
          <a:xfrm>
            <a:off x="5067625" y="9420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0" name="Google Shape;1650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975" y="1445125"/>
            <a:ext cx="4419600" cy="2940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5" name="Google Shape;1655;p110"/>
          <p:cNvGraphicFramePr/>
          <p:nvPr/>
        </p:nvGraphicFramePr>
        <p:xfrm>
          <a:off x="4921600" y="13479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160875"/>
                <a:gridCol w="1160875"/>
                <a:gridCol w="1160875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Type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int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a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?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int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b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?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int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sum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?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56" name="Google Shape;1656;p110"/>
          <p:cNvSpPr txBox="1"/>
          <p:nvPr/>
        </p:nvSpPr>
        <p:spPr>
          <a:xfrm>
            <a:off x="5067625" y="9420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7" name="Google Shape;1657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975" y="1445125"/>
            <a:ext cx="4419600" cy="2940712"/>
          </a:xfrm>
          <a:prstGeom prst="rect">
            <a:avLst/>
          </a:prstGeom>
          <a:noFill/>
          <a:ln>
            <a:noFill/>
          </a:ln>
        </p:spPr>
      </p:pic>
      <p:sp>
        <p:nvSpPr>
          <p:cNvPr id="1658" name="Google Shape;1658;p110"/>
          <p:cNvSpPr/>
          <p:nvPr/>
        </p:nvSpPr>
        <p:spPr>
          <a:xfrm>
            <a:off x="2242100" y="3025675"/>
            <a:ext cx="526800" cy="321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9" name="Google Shape;1659;p110"/>
          <p:cNvSpPr txBox="1"/>
          <p:nvPr/>
        </p:nvSpPr>
        <p:spPr>
          <a:xfrm>
            <a:off x="2938600" y="2859725"/>
            <a:ext cx="148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Add variables to the stack.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110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rgbClr val="000000"/>
                </a:solidFill>
              </a:rPr>
              <a:t>Example 1: </a:t>
            </a:r>
            <a:r>
              <a:rPr lang="en" sz="1900">
                <a:solidFill>
                  <a:srgbClr val="000000"/>
                </a:solidFill>
              </a:rPr>
              <a:t>Pass by Value</a:t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65" name="Google Shape;1665;p111"/>
          <p:cNvGraphicFramePr/>
          <p:nvPr/>
        </p:nvGraphicFramePr>
        <p:xfrm>
          <a:off x="4921600" y="13479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160875"/>
                <a:gridCol w="1160875"/>
                <a:gridCol w="1160875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Type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sngStrike"/>
                        <a:t>?</a:t>
                      </a:r>
                      <a:r>
                        <a:rPr b="1" lang="en" sz="1400" u="none" cap="none" strike="noStrike"/>
                        <a:t> 5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?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?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66" name="Google Shape;1666;p111"/>
          <p:cNvSpPr txBox="1"/>
          <p:nvPr/>
        </p:nvSpPr>
        <p:spPr>
          <a:xfrm>
            <a:off x="5067625" y="9420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7" name="Google Shape;1667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975" y="1445125"/>
            <a:ext cx="4419600" cy="2940712"/>
          </a:xfrm>
          <a:prstGeom prst="rect">
            <a:avLst/>
          </a:prstGeom>
          <a:noFill/>
          <a:ln>
            <a:noFill/>
          </a:ln>
        </p:spPr>
      </p:pic>
      <p:sp>
        <p:nvSpPr>
          <p:cNvPr id="1668" name="Google Shape;1668;p111"/>
          <p:cNvSpPr/>
          <p:nvPr/>
        </p:nvSpPr>
        <p:spPr>
          <a:xfrm>
            <a:off x="1465225" y="3025675"/>
            <a:ext cx="526800" cy="14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p111"/>
          <p:cNvSpPr txBox="1"/>
          <p:nvPr/>
        </p:nvSpPr>
        <p:spPr>
          <a:xfrm>
            <a:off x="2151013" y="2898925"/>
            <a:ext cx="16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Initialize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0" name="Google Shape;1670;p111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rgbClr val="000000"/>
                </a:solidFill>
              </a:rPr>
              <a:t>Example 1: </a:t>
            </a:r>
            <a:r>
              <a:rPr lang="en" sz="1900">
                <a:solidFill>
                  <a:srgbClr val="000000"/>
                </a:solidFill>
              </a:rPr>
              <a:t>Pass by Value</a:t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5" name="Google Shape;1675;p112"/>
          <p:cNvGraphicFramePr/>
          <p:nvPr/>
        </p:nvGraphicFramePr>
        <p:xfrm>
          <a:off x="4921600" y="13479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160875"/>
                <a:gridCol w="1160875"/>
                <a:gridCol w="1160875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Type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" sz="1400" u="none" cap="none" strike="noStrike"/>
                        <a:t>6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?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76" name="Google Shape;1676;p112"/>
          <p:cNvSpPr txBox="1"/>
          <p:nvPr/>
        </p:nvSpPr>
        <p:spPr>
          <a:xfrm>
            <a:off x="5067625" y="9420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7" name="Google Shape;1677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975" y="1445125"/>
            <a:ext cx="4419600" cy="2940712"/>
          </a:xfrm>
          <a:prstGeom prst="rect">
            <a:avLst/>
          </a:prstGeom>
          <a:noFill/>
          <a:ln>
            <a:noFill/>
          </a:ln>
        </p:spPr>
      </p:pic>
      <p:sp>
        <p:nvSpPr>
          <p:cNvPr id="1678" name="Google Shape;1678;p112"/>
          <p:cNvSpPr/>
          <p:nvPr/>
        </p:nvSpPr>
        <p:spPr>
          <a:xfrm>
            <a:off x="1465225" y="3178075"/>
            <a:ext cx="526800" cy="14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112"/>
          <p:cNvSpPr txBox="1"/>
          <p:nvPr/>
        </p:nvSpPr>
        <p:spPr>
          <a:xfrm>
            <a:off x="2151013" y="3051325"/>
            <a:ext cx="16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Initialize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0" name="Google Shape;1680;p112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rgbClr val="000000"/>
                </a:solidFill>
              </a:rPr>
              <a:t>Example 1: </a:t>
            </a:r>
            <a:r>
              <a:rPr lang="en" sz="1900">
                <a:solidFill>
                  <a:srgbClr val="000000"/>
                </a:solidFill>
              </a:rPr>
              <a:t>Pass by Value</a:t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5" name="Google Shape;1685;p113"/>
          <p:cNvGraphicFramePr/>
          <p:nvPr/>
        </p:nvGraphicFramePr>
        <p:xfrm>
          <a:off x="4921600" y="13479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160875"/>
                <a:gridCol w="1160875"/>
                <a:gridCol w="1160875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Type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?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int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x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?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int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y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?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86" name="Google Shape;1686;p113"/>
          <p:cNvSpPr txBox="1"/>
          <p:nvPr/>
        </p:nvSpPr>
        <p:spPr>
          <a:xfrm>
            <a:off x="5067625" y="9420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7" name="Google Shape;168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975" y="1445125"/>
            <a:ext cx="4419600" cy="29407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p113"/>
          <p:cNvSpPr/>
          <p:nvPr/>
        </p:nvSpPr>
        <p:spPr>
          <a:xfrm rot="-1503416">
            <a:off x="2165475" y="3174355"/>
            <a:ext cx="881898" cy="146693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9" name="Google Shape;1689;p113"/>
          <p:cNvSpPr/>
          <p:nvPr/>
        </p:nvSpPr>
        <p:spPr>
          <a:xfrm rot="832532">
            <a:off x="2050000" y="2419007"/>
            <a:ext cx="881936" cy="146759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113"/>
          <p:cNvSpPr txBox="1"/>
          <p:nvPr/>
        </p:nvSpPr>
        <p:spPr>
          <a:xfrm>
            <a:off x="2936625" y="2502550"/>
            <a:ext cx="148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Add variables to the stack.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113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rgbClr val="000000"/>
                </a:solidFill>
              </a:rPr>
              <a:t>Example 1: </a:t>
            </a:r>
            <a:r>
              <a:rPr lang="en" sz="1900">
                <a:solidFill>
                  <a:srgbClr val="000000"/>
                </a:solidFill>
              </a:rPr>
              <a:t>Pass by Value</a:t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6" name="Google Shape;1696;p114"/>
          <p:cNvGraphicFramePr/>
          <p:nvPr/>
        </p:nvGraphicFramePr>
        <p:xfrm>
          <a:off x="4921600" y="13479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160875"/>
                <a:gridCol w="1160875"/>
                <a:gridCol w="1160875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Type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?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x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" sz="1400" u="none" cap="none" strike="noStrike"/>
                        <a:t>5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" sz="1400" u="none" cap="none" strike="noStrike"/>
                        <a:t>6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97" name="Google Shape;1697;p114"/>
          <p:cNvSpPr txBox="1"/>
          <p:nvPr/>
        </p:nvSpPr>
        <p:spPr>
          <a:xfrm>
            <a:off x="5067625" y="9420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8" name="Google Shape;1698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975" y="1445125"/>
            <a:ext cx="4419600" cy="29407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9" name="Google Shape;1699;p114"/>
          <p:cNvSpPr/>
          <p:nvPr/>
        </p:nvSpPr>
        <p:spPr>
          <a:xfrm>
            <a:off x="2143900" y="1981500"/>
            <a:ext cx="526800" cy="14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114"/>
          <p:cNvSpPr txBox="1"/>
          <p:nvPr/>
        </p:nvSpPr>
        <p:spPr>
          <a:xfrm>
            <a:off x="2829688" y="1854750"/>
            <a:ext cx="16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Copy Values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114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rgbClr val="000000"/>
                </a:solidFill>
              </a:rPr>
              <a:t>Example 1: </a:t>
            </a:r>
            <a:r>
              <a:rPr lang="en" sz="1900">
                <a:solidFill>
                  <a:srgbClr val="000000"/>
                </a:solidFill>
              </a:rPr>
              <a:t>Pass by Value</a:t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6" name="Google Shape;1706;p115"/>
          <p:cNvGraphicFramePr/>
          <p:nvPr/>
        </p:nvGraphicFramePr>
        <p:xfrm>
          <a:off x="4921600" y="13479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160875"/>
                <a:gridCol w="1160875"/>
                <a:gridCol w="1160875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Type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?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x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" sz="1400" u="none" cap="none" strike="sngStrike"/>
                        <a:t>5</a:t>
                      </a:r>
                      <a:r>
                        <a:rPr b="1" lang="en" sz="1400" u="none" cap="none" strike="noStrike"/>
                        <a:t> 11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07" name="Google Shape;1707;p115"/>
          <p:cNvSpPr txBox="1"/>
          <p:nvPr/>
        </p:nvSpPr>
        <p:spPr>
          <a:xfrm>
            <a:off x="5067625" y="9420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8" name="Google Shape;1708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975" y="1445125"/>
            <a:ext cx="4419600" cy="2940712"/>
          </a:xfrm>
          <a:prstGeom prst="rect">
            <a:avLst/>
          </a:prstGeom>
          <a:noFill/>
          <a:ln>
            <a:noFill/>
          </a:ln>
        </p:spPr>
      </p:pic>
      <p:sp>
        <p:nvSpPr>
          <p:cNvPr id="1709" name="Google Shape;1709;p115"/>
          <p:cNvSpPr/>
          <p:nvPr/>
        </p:nvSpPr>
        <p:spPr>
          <a:xfrm>
            <a:off x="1534300" y="2210100"/>
            <a:ext cx="526800" cy="14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p115"/>
          <p:cNvSpPr txBox="1"/>
          <p:nvPr/>
        </p:nvSpPr>
        <p:spPr>
          <a:xfrm>
            <a:off x="2296288" y="2083350"/>
            <a:ext cx="16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Add and store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1" name="Google Shape;1711;p115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rgbClr val="000000"/>
                </a:solidFill>
              </a:rPr>
              <a:t>Example 1: </a:t>
            </a:r>
            <a:r>
              <a:rPr lang="en" sz="1900">
                <a:solidFill>
                  <a:srgbClr val="000000"/>
                </a:solidFill>
              </a:rPr>
              <a:t>Pass by Value</a:t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6" name="Google Shape;1716;p116"/>
          <p:cNvGraphicFramePr/>
          <p:nvPr/>
        </p:nvGraphicFramePr>
        <p:xfrm>
          <a:off x="4921600" y="13479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160875"/>
                <a:gridCol w="1160875"/>
                <a:gridCol w="1160875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Type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" sz="1400" u="none" cap="none" strike="noStrike"/>
                        <a:t>11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x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sngStrike"/>
                        <a:t>5</a:t>
                      </a:r>
                      <a:r>
                        <a:rPr lang="en" sz="1400" u="none" cap="none" strike="noStrike"/>
                        <a:t> 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17" name="Google Shape;1717;p116"/>
          <p:cNvSpPr txBox="1"/>
          <p:nvPr/>
        </p:nvSpPr>
        <p:spPr>
          <a:xfrm>
            <a:off x="5067625" y="9420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8" name="Google Shape;1718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975" y="1445125"/>
            <a:ext cx="4419600" cy="2940712"/>
          </a:xfrm>
          <a:prstGeom prst="rect">
            <a:avLst/>
          </a:prstGeom>
          <a:noFill/>
          <a:ln>
            <a:noFill/>
          </a:ln>
        </p:spPr>
      </p:pic>
      <p:sp>
        <p:nvSpPr>
          <p:cNvPr id="1719" name="Google Shape;1719;p116"/>
          <p:cNvSpPr/>
          <p:nvPr/>
        </p:nvSpPr>
        <p:spPr>
          <a:xfrm rot="677828">
            <a:off x="1507498" y="2462769"/>
            <a:ext cx="526807" cy="146558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116"/>
          <p:cNvSpPr txBox="1"/>
          <p:nvPr/>
        </p:nvSpPr>
        <p:spPr>
          <a:xfrm>
            <a:off x="2180230" y="2520900"/>
            <a:ext cx="23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Return value and set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1" name="Google Shape;1721;p116"/>
          <p:cNvSpPr/>
          <p:nvPr/>
        </p:nvSpPr>
        <p:spPr>
          <a:xfrm rot="-2169126">
            <a:off x="1597381" y="3062425"/>
            <a:ext cx="526841" cy="146653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16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rgbClr val="000000"/>
                </a:solidFill>
              </a:rPr>
              <a:t>Example 1: </a:t>
            </a:r>
            <a:r>
              <a:rPr lang="en" sz="1900">
                <a:solidFill>
                  <a:srgbClr val="000000"/>
                </a:solidFill>
              </a:rPr>
              <a:t>Pass by Value</a:t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7" name="Google Shape;1727;p117"/>
          <p:cNvGraphicFramePr/>
          <p:nvPr/>
        </p:nvGraphicFramePr>
        <p:xfrm>
          <a:off x="4921600" y="13479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160875"/>
                <a:gridCol w="1160875"/>
                <a:gridCol w="1160875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Type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sngStrike"/>
                        <a:t>5</a:t>
                      </a:r>
                      <a:r>
                        <a:rPr lang="en" sz="1400" u="none" cap="none" strike="noStrike"/>
                        <a:t> 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28" name="Google Shape;1728;p117"/>
          <p:cNvSpPr txBox="1"/>
          <p:nvPr/>
        </p:nvSpPr>
        <p:spPr>
          <a:xfrm>
            <a:off x="5067625" y="9420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9" name="Google Shape;1729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975" y="1445125"/>
            <a:ext cx="4419600" cy="29407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0" name="Google Shape;1730;p117"/>
          <p:cNvSpPr/>
          <p:nvPr/>
        </p:nvSpPr>
        <p:spPr>
          <a:xfrm rot="-1958">
            <a:off x="2269500" y="2100692"/>
            <a:ext cx="526800" cy="280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117"/>
          <p:cNvSpPr txBox="1"/>
          <p:nvPr/>
        </p:nvSpPr>
        <p:spPr>
          <a:xfrm>
            <a:off x="2930327" y="1964500"/>
            <a:ext cx="148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Pop variables off the stack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117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rgbClr val="000000"/>
                </a:solidFill>
              </a:rPr>
              <a:t>Example 1: </a:t>
            </a:r>
            <a:r>
              <a:rPr lang="en" sz="1900">
                <a:solidFill>
                  <a:srgbClr val="000000"/>
                </a:solidFill>
              </a:rPr>
              <a:t>Pass by Value</a:t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7" name="Google Shape;1737;p118"/>
          <p:cNvGraphicFramePr/>
          <p:nvPr/>
        </p:nvGraphicFramePr>
        <p:xfrm>
          <a:off x="4921600" y="13479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160875"/>
                <a:gridCol w="1160875"/>
                <a:gridCol w="1160875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Type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sum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int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x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sngStrike"/>
                        <a:t>5</a:t>
                      </a:r>
                      <a:r>
                        <a:rPr lang="en" sz="1400" u="none" cap="none" strike="noStrike"/>
                        <a:t> 11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int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y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38" name="Google Shape;1738;p118"/>
          <p:cNvSpPr txBox="1"/>
          <p:nvPr/>
        </p:nvSpPr>
        <p:spPr>
          <a:xfrm>
            <a:off x="5067625" y="9420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9" name="Google Shape;1739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975" y="1445125"/>
            <a:ext cx="4419600" cy="2940712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Google Shape;1740;p118"/>
          <p:cNvSpPr/>
          <p:nvPr/>
        </p:nvSpPr>
        <p:spPr>
          <a:xfrm rot="-2056570">
            <a:off x="1978532" y="3240499"/>
            <a:ext cx="1024890" cy="14686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p118"/>
          <p:cNvSpPr/>
          <p:nvPr/>
        </p:nvSpPr>
        <p:spPr>
          <a:xfrm rot="832532">
            <a:off x="2050000" y="2419007"/>
            <a:ext cx="881936" cy="146759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118"/>
          <p:cNvSpPr txBox="1"/>
          <p:nvPr/>
        </p:nvSpPr>
        <p:spPr>
          <a:xfrm>
            <a:off x="2936625" y="2502550"/>
            <a:ext cx="148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Add variables to the stack.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118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rgbClr val="000000"/>
                </a:solidFill>
              </a:rPr>
              <a:t>Example 1: </a:t>
            </a:r>
            <a:r>
              <a:rPr lang="en" sz="1900">
                <a:solidFill>
                  <a:srgbClr val="000000"/>
                </a:solidFill>
              </a:rPr>
              <a:t>Pass by Value</a:t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Programs use the stack to store variables and their values</a:t>
            </a:r>
            <a:endParaRPr b="1" sz="2000"/>
          </a:p>
        </p:txBody>
      </p:sp>
      <p:sp>
        <p:nvSpPr>
          <p:cNvPr id="256" name="Google Shape;256;p19"/>
          <p:cNvSpPr/>
          <p:nvPr/>
        </p:nvSpPr>
        <p:spPr>
          <a:xfrm>
            <a:off x="1999000" y="3279250"/>
            <a:ext cx="509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9"/>
          <p:cNvSpPr txBox="1"/>
          <p:nvPr/>
        </p:nvSpPr>
        <p:spPr>
          <a:xfrm>
            <a:off x="675600" y="1197800"/>
            <a:ext cx="3355500" cy="332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sum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 = 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f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 &lt;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i++)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sum += f;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cout &lt;&lt; sum &lt;&lt; endl;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1740075" y="16979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9"/>
          <p:cNvSpPr/>
          <p:nvPr/>
        </p:nvSpPr>
        <p:spPr>
          <a:xfrm>
            <a:off x="1587675" y="18503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9"/>
          <p:cNvSpPr/>
          <p:nvPr/>
        </p:nvSpPr>
        <p:spPr>
          <a:xfrm>
            <a:off x="1587675" y="20027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9"/>
          <p:cNvSpPr/>
          <p:nvPr/>
        </p:nvSpPr>
        <p:spPr>
          <a:xfrm>
            <a:off x="1435275" y="23075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2" name="Google Shape;262;p19"/>
          <p:cNvGraphicFramePr/>
          <p:nvPr/>
        </p:nvGraphicFramePr>
        <p:xfrm>
          <a:off x="5570450" y="119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648500"/>
                <a:gridCol w="648500"/>
                <a:gridCol w="648500"/>
              </a:tblGrid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sum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char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c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‘a’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0000FF"/>
                          </a:solidFill>
                        </a:rPr>
                        <a:t>float</a:t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0000FF"/>
                          </a:solidFill>
                        </a:rPr>
                        <a:t>f</a:t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0000FF"/>
                          </a:solidFill>
                        </a:rPr>
                        <a:t>0.1</a:t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cxnSp>
        <p:nvCxnSpPr>
          <p:cNvPr id="263" name="Google Shape;263;p19"/>
          <p:cNvCxnSpPr/>
          <p:nvPr/>
        </p:nvCxnSpPr>
        <p:spPr>
          <a:xfrm flipH="1" rot="10800000">
            <a:off x="197575" y="2714450"/>
            <a:ext cx="3930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8" name="Google Shape;1748;p119"/>
          <p:cNvGraphicFramePr/>
          <p:nvPr/>
        </p:nvGraphicFramePr>
        <p:xfrm>
          <a:off x="4921600" y="13479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160875"/>
                <a:gridCol w="1160875"/>
                <a:gridCol w="1160875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Type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sum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x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" sz="1400" u="none" cap="none" strike="sngStrike"/>
                        <a:t>5</a:t>
                      </a:r>
                      <a:r>
                        <a:rPr b="1" lang="en" sz="1400" u="none" cap="none" strike="noStrike"/>
                        <a:t> </a:t>
                      </a:r>
                      <a:r>
                        <a:rPr b="1" lang="en" sz="1400" u="none" cap="none" strike="sngStrike"/>
                        <a:t>11</a:t>
                      </a:r>
                      <a:r>
                        <a:rPr b="1" lang="en" sz="1400" u="none" cap="none" strike="noStrike"/>
                        <a:t> 11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y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" sz="1400" u="none" cap="none" strike="sngStrike"/>
                        <a:t>5</a:t>
                      </a:r>
                      <a:r>
                        <a:rPr b="1" lang="en" sz="1400" u="none" cap="none" strike="noStrike"/>
                        <a:t> 5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49" name="Google Shape;1749;p119"/>
          <p:cNvSpPr txBox="1"/>
          <p:nvPr/>
        </p:nvSpPr>
        <p:spPr>
          <a:xfrm>
            <a:off x="5067625" y="9420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0" name="Google Shape;1750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975" y="1445125"/>
            <a:ext cx="4419600" cy="2940712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Google Shape;1751;p119"/>
          <p:cNvSpPr/>
          <p:nvPr/>
        </p:nvSpPr>
        <p:spPr>
          <a:xfrm>
            <a:off x="2143900" y="1981500"/>
            <a:ext cx="526800" cy="14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p119"/>
          <p:cNvSpPr txBox="1"/>
          <p:nvPr/>
        </p:nvSpPr>
        <p:spPr>
          <a:xfrm>
            <a:off x="2829688" y="1854750"/>
            <a:ext cx="16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Copy Values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119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rgbClr val="000000"/>
                </a:solidFill>
              </a:rPr>
              <a:t>Example 1: </a:t>
            </a:r>
            <a:r>
              <a:rPr lang="en" sz="1900">
                <a:solidFill>
                  <a:srgbClr val="000000"/>
                </a:solidFill>
              </a:rPr>
              <a:t>Pass by Value</a:t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58" name="Google Shape;1758;p120"/>
          <p:cNvGraphicFramePr/>
          <p:nvPr/>
        </p:nvGraphicFramePr>
        <p:xfrm>
          <a:off x="4921600" y="13479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160875"/>
                <a:gridCol w="1160875"/>
                <a:gridCol w="1160875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Type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sum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x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" sz="1300" u="none" cap="none" strike="sngStrike"/>
                        <a:t>5</a:t>
                      </a:r>
                      <a:r>
                        <a:rPr b="1" lang="en" sz="1300" u="none" cap="none" strike="noStrike"/>
                        <a:t> </a:t>
                      </a:r>
                      <a:r>
                        <a:rPr b="1" lang="en" sz="1300" u="none" cap="none" strike="sngStrike"/>
                        <a:t>11</a:t>
                      </a:r>
                      <a:r>
                        <a:rPr b="1" lang="en" sz="1300" u="none" cap="none" strike="noStrike"/>
                        <a:t> </a:t>
                      </a:r>
                      <a:r>
                        <a:rPr b="1" lang="en" sz="1300" u="none" cap="none" strike="sngStrike"/>
                        <a:t>11</a:t>
                      </a:r>
                      <a:r>
                        <a:rPr b="1" lang="en" sz="1300" u="none" cap="none" strike="noStrike"/>
                        <a:t> 16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y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sngStrike"/>
                        <a:t>5</a:t>
                      </a:r>
                      <a:r>
                        <a:rPr lang="en" sz="1400" u="none" cap="none" strike="noStrike"/>
                        <a:t> 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59" name="Google Shape;1759;p120"/>
          <p:cNvSpPr txBox="1"/>
          <p:nvPr/>
        </p:nvSpPr>
        <p:spPr>
          <a:xfrm>
            <a:off x="5067625" y="9420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0" name="Google Shape;1760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975" y="1445125"/>
            <a:ext cx="4419600" cy="2940712"/>
          </a:xfrm>
          <a:prstGeom prst="rect">
            <a:avLst/>
          </a:prstGeom>
          <a:noFill/>
          <a:ln>
            <a:noFill/>
          </a:ln>
        </p:spPr>
      </p:pic>
      <p:sp>
        <p:nvSpPr>
          <p:cNvPr id="1761" name="Google Shape;1761;p120"/>
          <p:cNvSpPr/>
          <p:nvPr/>
        </p:nvSpPr>
        <p:spPr>
          <a:xfrm>
            <a:off x="1534300" y="2210100"/>
            <a:ext cx="526800" cy="14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120"/>
          <p:cNvSpPr txBox="1"/>
          <p:nvPr/>
        </p:nvSpPr>
        <p:spPr>
          <a:xfrm>
            <a:off x="2296288" y="2083350"/>
            <a:ext cx="16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Add and store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120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rgbClr val="000000"/>
                </a:solidFill>
              </a:rPr>
              <a:t>Example 1: </a:t>
            </a:r>
            <a:r>
              <a:rPr lang="en" sz="1900">
                <a:solidFill>
                  <a:srgbClr val="000000"/>
                </a:solidFill>
              </a:rPr>
              <a:t>Pass by Value</a:t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8" name="Google Shape;1768;p121"/>
          <p:cNvGraphicFramePr/>
          <p:nvPr/>
        </p:nvGraphicFramePr>
        <p:xfrm>
          <a:off x="4921600" y="13479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160875"/>
                <a:gridCol w="1160875"/>
                <a:gridCol w="1160875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Type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sum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" sz="1400" u="none" cap="none" strike="sngStrike">
                          <a:solidFill>
                            <a:schemeClr val="dk1"/>
                          </a:solidFill>
                        </a:rPr>
                        <a:t>11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</a:rPr>
                        <a:t> 16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x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sngStrike"/>
                        <a:t>5</a:t>
                      </a:r>
                      <a:r>
                        <a:rPr lang="en" sz="1400" u="none" cap="none" strike="noStrike"/>
                        <a:t> </a:t>
                      </a:r>
                      <a:r>
                        <a:rPr lang="en" sz="1400" u="none" cap="none" strike="sngStrike"/>
                        <a:t>11</a:t>
                      </a:r>
                      <a:r>
                        <a:rPr lang="en" sz="1400" u="none" cap="none" strike="noStrike"/>
                        <a:t> </a:t>
                      </a:r>
                      <a:r>
                        <a:rPr lang="en" sz="1400" u="none" cap="none" strike="sngStrike"/>
                        <a:t>11</a:t>
                      </a:r>
                      <a:r>
                        <a:rPr lang="en" sz="1400" u="none" cap="none" strike="noStrike"/>
                        <a:t> 16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y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sngStrike"/>
                        <a:t>5</a:t>
                      </a:r>
                      <a:r>
                        <a:rPr lang="en" sz="1400" u="none" cap="none" strike="noStrike"/>
                        <a:t> 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69" name="Google Shape;1769;p121"/>
          <p:cNvSpPr txBox="1"/>
          <p:nvPr/>
        </p:nvSpPr>
        <p:spPr>
          <a:xfrm>
            <a:off x="5067625" y="9420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0" name="Google Shape;1770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975" y="1445125"/>
            <a:ext cx="4419600" cy="2940712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Google Shape;1771;p121"/>
          <p:cNvSpPr/>
          <p:nvPr/>
        </p:nvSpPr>
        <p:spPr>
          <a:xfrm rot="526713">
            <a:off x="1506530" y="2398731"/>
            <a:ext cx="686037" cy="146636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121"/>
          <p:cNvSpPr txBox="1"/>
          <p:nvPr/>
        </p:nvSpPr>
        <p:spPr>
          <a:xfrm>
            <a:off x="2332630" y="2368500"/>
            <a:ext cx="23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Return value and set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121"/>
          <p:cNvSpPr/>
          <p:nvPr/>
        </p:nvSpPr>
        <p:spPr>
          <a:xfrm rot="-3165260">
            <a:off x="1935463" y="3166605"/>
            <a:ext cx="960621" cy="14664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121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rgbClr val="000000"/>
                </a:solidFill>
              </a:rPr>
              <a:t>Example 1: </a:t>
            </a:r>
            <a:r>
              <a:rPr lang="en" sz="1900">
                <a:solidFill>
                  <a:srgbClr val="000000"/>
                </a:solidFill>
              </a:rPr>
              <a:t>Pass by Value</a:t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9" name="Google Shape;1779;p122"/>
          <p:cNvGraphicFramePr/>
          <p:nvPr/>
        </p:nvGraphicFramePr>
        <p:xfrm>
          <a:off x="4921600" y="13479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160875"/>
                <a:gridCol w="1160875"/>
                <a:gridCol w="1160875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Type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sum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11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16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sngStrike"/>
                        <a:t>5</a:t>
                      </a:r>
                      <a:r>
                        <a:rPr lang="en" sz="1400" u="none" cap="none" strike="noStrike"/>
                        <a:t> </a:t>
                      </a:r>
                      <a:r>
                        <a:rPr lang="en" sz="1400" u="none" cap="none" strike="sngStrike"/>
                        <a:t>11</a:t>
                      </a:r>
                      <a:r>
                        <a:rPr lang="en" sz="1400" u="none" cap="none" strike="noStrike"/>
                        <a:t> </a:t>
                      </a:r>
                      <a:r>
                        <a:rPr lang="en" sz="1400" u="none" cap="none" strike="sngStrike"/>
                        <a:t>11</a:t>
                      </a:r>
                      <a:r>
                        <a:rPr lang="en" sz="1400" u="none" cap="none" strike="noStrike"/>
                        <a:t> 16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chemeClr val="dk1"/>
                          </a:solidFill>
                        </a:rPr>
                        <a:t>?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u="none" cap="none" strike="sngStrike"/>
                        <a:t>5</a:t>
                      </a:r>
                      <a:r>
                        <a:rPr lang="en" sz="1400" u="none" cap="none" strike="noStrike"/>
                        <a:t> 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80" name="Google Shape;1780;p122"/>
          <p:cNvSpPr txBox="1"/>
          <p:nvPr/>
        </p:nvSpPr>
        <p:spPr>
          <a:xfrm>
            <a:off x="5067625" y="9420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1" name="Google Shape;1781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975" y="1445125"/>
            <a:ext cx="4419600" cy="2940712"/>
          </a:xfrm>
          <a:prstGeom prst="rect">
            <a:avLst/>
          </a:prstGeom>
          <a:noFill/>
          <a:ln>
            <a:noFill/>
          </a:ln>
        </p:spPr>
      </p:pic>
      <p:sp>
        <p:nvSpPr>
          <p:cNvPr id="1782" name="Google Shape;1782;p122"/>
          <p:cNvSpPr/>
          <p:nvPr/>
        </p:nvSpPr>
        <p:spPr>
          <a:xfrm rot="-1958">
            <a:off x="2269500" y="2100692"/>
            <a:ext cx="526800" cy="280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p122"/>
          <p:cNvSpPr txBox="1"/>
          <p:nvPr/>
        </p:nvSpPr>
        <p:spPr>
          <a:xfrm>
            <a:off x="2930327" y="1964500"/>
            <a:ext cx="148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Pop variables off the stack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4" name="Google Shape;1784;p122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rgbClr val="000000"/>
                </a:solidFill>
              </a:rPr>
              <a:t>Example 1: </a:t>
            </a:r>
            <a:r>
              <a:rPr lang="en" sz="1900">
                <a:solidFill>
                  <a:srgbClr val="000000"/>
                </a:solidFill>
              </a:rPr>
              <a:t>Pass by Value</a:t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123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rgbClr val="000000"/>
                </a:solidFill>
              </a:rPr>
              <a:t>Example 2: </a:t>
            </a:r>
            <a:r>
              <a:rPr lang="en" sz="1900">
                <a:solidFill>
                  <a:srgbClr val="000000"/>
                </a:solidFill>
              </a:rPr>
              <a:t>Pass by Reference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790" name="Google Shape;1790;p123"/>
          <p:cNvSpPr txBox="1"/>
          <p:nvPr/>
        </p:nvSpPr>
        <p:spPr>
          <a:xfrm>
            <a:off x="5067625" y="9420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91" name="Google Shape;1791;p123"/>
          <p:cNvGraphicFramePr/>
          <p:nvPr/>
        </p:nvGraphicFramePr>
        <p:xfrm>
          <a:off x="4921600" y="13479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160875"/>
                <a:gridCol w="1160875"/>
                <a:gridCol w="1160875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Type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92" name="Google Shape;1792;p123"/>
          <p:cNvSpPr/>
          <p:nvPr/>
        </p:nvSpPr>
        <p:spPr>
          <a:xfrm>
            <a:off x="7233800" y="2216800"/>
            <a:ext cx="117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p123"/>
          <p:cNvSpPr/>
          <p:nvPr/>
        </p:nvSpPr>
        <p:spPr>
          <a:xfrm>
            <a:off x="7555800" y="2716288"/>
            <a:ext cx="2763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4" name="Google Shape;1794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50" y="1445125"/>
            <a:ext cx="4511375" cy="29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124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rgbClr val="000000"/>
                </a:solidFill>
              </a:rPr>
              <a:t>Example 2: </a:t>
            </a:r>
            <a:r>
              <a:rPr lang="en" sz="1900">
                <a:solidFill>
                  <a:srgbClr val="000000"/>
                </a:solidFill>
              </a:rPr>
              <a:t>Pass by Reference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800" name="Google Shape;1800;p124"/>
          <p:cNvSpPr txBox="1"/>
          <p:nvPr/>
        </p:nvSpPr>
        <p:spPr>
          <a:xfrm>
            <a:off x="5067625" y="9420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1" name="Google Shape;1801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50" y="1445125"/>
            <a:ext cx="4511375" cy="2903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02" name="Google Shape;1802;p124"/>
          <p:cNvGraphicFramePr/>
          <p:nvPr/>
        </p:nvGraphicFramePr>
        <p:xfrm>
          <a:off x="4921600" y="13479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160875"/>
                <a:gridCol w="1160875"/>
                <a:gridCol w="1160875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Type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?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?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int&amp;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sum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?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03" name="Google Shape;1803;p124"/>
          <p:cNvSpPr/>
          <p:nvPr/>
        </p:nvSpPr>
        <p:spPr>
          <a:xfrm>
            <a:off x="2242100" y="3025675"/>
            <a:ext cx="526800" cy="321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24"/>
          <p:cNvSpPr txBox="1"/>
          <p:nvPr/>
        </p:nvSpPr>
        <p:spPr>
          <a:xfrm>
            <a:off x="2938600" y="2859725"/>
            <a:ext cx="148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Add variables to the stack.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4"/>
          <p:cNvSpPr/>
          <p:nvPr/>
        </p:nvSpPr>
        <p:spPr>
          <a:xfrm>
            <a:off x="7233800" y="2216800"/>
            <a:ext cx="117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124"/>
          <p:cNvSpPr/>
          <p:nvPr/>
        </p:nvSpPr>
        <p:spPr>
          <a:xfrm>
            <a:off x="7555800" y="2716288"/>
            <a:ext cx="2763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7" name="Google Shape;1807;p124"/>
          <p:cNvCxnSpPr>
            <a:stCxn id="1806" idx="3"/>
            <a:endCxn id="1805" idx="3"/>
          </p:cNvCxnSpPr>
          <p:nvPr/>
        </p:nvCxnSpPr>
        <p:spPr>
          <a:xfrm flipH="1" rot="10800000">
            <a:off x="7832100" y="2413588"/>
            <a:ext cx="572100" cy="423300"/>
          </a:xfrm>
          <a:prstGeom prst="bentConnector3">
            <a:avLst>
              <a:gd fmla="val 1416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125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rgbClr val="000000"/>
                </a:solidFill>
              </a:rPr>
              <a:t>Example 2: </a:t>
            </a:r>
            <a:r>
              <a:rPr lang="en" sz="1900">
                <a:solidFill>
                  <a:srgbClr val="000000"/>
                </a:solidFill>
              </a:rPr>
              <a:t>Pass by Reference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813" name="Google Shape;1813;p125"/>
          <p:cNvSpPr txBox="1"/>
          <p:nvPr/>
        </p:nvSpPr>
        <p:spPr>
          <a:xfrm>
            <a:off x="5067625" y="9420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4" name="Google Shape;1814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50" y="1445125"/>
            <a:ext cx="4511375" cy="2903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15" name="Google Shape;1815;p125"/>
          <p:cNvGraphicFramePr/>
          <p:nvPr/>
        </p:nvGraphicFramePr>
        <p:xfrm>
          <a:off x="4921600" y="13479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{4F25719E-3E0F-4DEE-8C1A-82E8D28904DC}</a:tableStyleId>
              </a:tblPr>
              <a:tblGrid>
                <a:gridCol w="1160875"/>
                <a:gridCol w="1160875"/>
                <a:gridCol w="1160875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Type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?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?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int&amp;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sum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?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16" name="Google Shape;1816;p125"/>
          <p:cNvSpPr/>
          <p:nvPr/>
        </p:nvSpPr>
        <p:spPr>
          <a:xfrm>
            <a:off x="2242100" y="3025675"/>
            <a:ext cx="526800" cy="321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p125"/>
          <p:cNvSpPr txBox="1"/>
          <p:nvPr/>
        </p:nvSpPr>
        <p:spPr>
          <a:xfrm>
            <a:off x="2938600" y="2859725"/>
            <a:ext cx="148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Add variables to the stack.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p125"/>
          <p:cNvSpPr/>
          <p:nvPr/>
        </p:nvSpPr>
        <p:spPr>
          <a:xfrm>
            <a:off x="7233800" y="2216800"/>
            <a:ext cx="117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125"/>
          <p:cNvSpPr/>
          <p:nvPr/>
        </p:nvSpPr>
        <p:spPr>
          <a:xfrm>
            <a:off x="7555800" y="2716288"/>
            <a:ext cx="2763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25"/>
          <p:cNvCxnSpPr>
            <a:stCxn id="1819" idx="3"/>
            <a:endCxn id="1818" idx="3"/>
          </p:cNvCxnSpPr>
          <p:nvPr/>
        </p:nvCxnSpPr>
        <p:spPr>
          <a:xfrm flipH="1" rot="10800000">
            <a:off x="7832100" y="2413588"/>
            <a:ext cx="572100" cy="423300"/>
          </a:xfrm>
          <a:prstGeom prst="bentConnector3">
            <a:avLst>
              <a:gd fmla="val 1416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821" name="Google Shape;1821;p125"/>
          <p:cNvSpPr txBox="1"/>
          <p:nvPr/>
        </p:nvSpPr>
        <p:spPr>
          <a:xfrm>
            <a:off x="1094600" y="4529575"/>
            <a:ext cx="28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Complete Together In Class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126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rgbClr val="000000"/>
                </a:solidFill>
              </a:rPr>
              <a:t>Example 3: </a:t>
            </a:r>
            <a:r>
              <a:rPr lang="en" sz="1900">
                <a:solidFill>
                  <a:srgbClr val="000000"/>
                </a:solidFill>
              </a:rPr>
              <a:t>Segmentation Fault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827" name="Google Shape;1827;p126"/>
          <p:cNvSpPr/>
          <p:nvPr/>
        </p:nvSpPr>
        <p:spPr>
          <a:xfrm>
            <a:off x="2242100" y="3025675"/>
            <a:ext cx="526800" cy="321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126"/>
          <p:cNvSpPr txBox="1"/>
          <p:nvPr/>
        </p:nvSpPr>
        <p:spPr>
          <a:xfrm>
            <a:off x="2938600" y="2859725"/>
            <a:ext cx="148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Add variables to the stack.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9" name="Google Shape;1829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6500" y="1042150"/>
            <a:ext cx="5158792" cy="342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0" name="Google Shape;1830;p126"/>
          <p:cNvSpPr txBox="1"/>
          <p:nvPr/>
        </p:nvSpPr>
        <p:spPr>
          <a:xfrm>
            <a:off x="3094850" y="4583175"/>
            <a:ext cx="28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Complete Together In Class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127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rgbClr val="000000"/>
                </a:solidFill>
              </a:rPr>
              <a:t>Example 4: </a:t>
            </a:r>
            <a:r>
              <a:rPr lang="en" sz="1900">
                <a:solidFill>
                  <a:srgbClr val="000000"/>
                </a:solidFill>
              </a:rPr>
              <a:t>Buffer Overflow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836" name="Google Shape;1836;p127"/>
          <p:cNvSpPr/>
          <p:nvPr/>
        </p:nvSpPr>
        <p:spPr>
          <a:xfrm>
            <a:off x="2242100" y="3025675"/>
            <a:ext cx="526800" cy="321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127"/>
          <p:cNvSpPr txBox="1"/>
          <p:nvPr/>
        </p:nvSpPr>
        <p:spPr>
          <a:xfrm>
            <a:off x="2938600" y="2859725"/>
            <a:ext cx="148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Add variables to the stack.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p127"/>
          <p:cNvSpPr txBox="1"/>
          <p:nvPr/>
        </p:nvSpPr>
        <p:spPr>
          <a:xfrm>
            <a:off x="3452050" y="4453375"/>
            <a:ext cx="28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Try on your own.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839" name="Google Shape;1839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2225" y="1061150"/>
            <a:ext cx="5422132" cy="32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Programs use the stack to store variables and their values</a:t>
            </a:r>
            <a:endParaRPr b="1" sz="2000"/>
          </a:p>
        </p:txBody>
      </p:sp>
      <p:sp>
        <p:nvSpPr>
          <p:cNvPr id="269" name="Google Shape;269;p20"/>
          <p:cNvSpPr/>
          <p:nvPr/>
        </p:nvSpPr>
        <p:spPr>
          <a:xfrm>
            <a:off x="1999000" y="3279250"/>
            <a:ext cx="509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0"/>
          <p:cNvSpPr txBox="1"/>
          <p:nvPr/>
        </p:nvSpPr>
        <p:spPr>
          <a:xfrm>
            <a:off x="675600" y="1197800"/>
            <a:ext cx="3355500" cy="332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sum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 = 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f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 &lt;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i++)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sum += f;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cout &lt;&lt; sum &lt;&lt; endl;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1" name="Google Shape;271;p20"/>
          <p:cNvSpPr/>
          <p:nvPr/>
        </p:nvSpPr>
        <p:spPr>
          <a:xfrm>
            <a:off x="1740075" y="16979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0"/>
          <p:cNvSpPr/>
          <p:nvPr/>
        </p:nvSpPr>
        <p:spPr>
          <a:xfrm>
            <a:off x="1587675" y="18503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0"/>
          <p:cNvSpPr/>
          <p:nvPr/>
        </p:nvSpPr>
        <p:spPr>
          <a:xfrm>
            <a:off x="1587675" y="20027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0"/>
          <p:cNvSpPr/>
          <p:nvPr/>
        </p:nvSpPr>
        <p:spPr>
          <a:xfrm>
            <a:off x="1435275" y="23075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5" name="Google Shape;275;p20"/>
          <p:cNvGraphicFramePr/>
          <p:nvPr/>
        </p:nvGraphicFramePr>
        <p:xfrm>
          <a:off x="5570450" y="119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648500"/>
                <a:gridCol w="648500"/>
                <a:gridCol w="648500"/>
              </a:tblGrid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sum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char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c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‘a’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0.1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0000FF"/>
                          </a:solidFill>
                        </a:rPr>
                        <a:t>int</a:t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0000FF"/>
                          </a:solidFill>
                        </a:rPr>
                        <a:t>i</a:t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0000FF"/>
                          </a:solidFill>
                        </a:rPr>
                        <a:t>0</a:t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cxnSp>
        <p:nvCxnSpPr>
          <p:cNvPr id="276" name="Google Shape;276;p20"/>
          <p:cNvCxnSpPr/>
          <p:nvPr/>
        </p:nvCxnSpPr>
        <p:spPr>
          <a:xfrm flipH="1" rot="10800000">
            <a:off x="197575" y="3095450"/>
            <a:ext cx="3930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Programs use the stack to store variables and their values</a:t>
            </a:r>
            <a:endParaRPr b="1" sz="2000"/>
          </a:p>
        </p:txBody>
      </p:sp>
      <p:sp>
        <p:nvSpPr>
          <p:cNvPr id="282" name="Google Shape;282;p21"/>
          <p:cNvSpPr/>
          <p:nvPr/>
        </p:nvSpPr>
        <p:spPr>
          <a:xfrm>
            <a:off x="1999000" y="3279250"/>
            <a:ext cx="509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1"/>
          <p:cNvSpPr txBox="1"/>
          <p:nvPr/>
        </p:nvSpPr>
        <p:spPr>
          <a:xfrm>
            <a:off x="675600" y="1197800"/>
            <a:ext cx="3355500" cy="332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sum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 = 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f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 &lt;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i++)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sum += f;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cout &lt;&lt; sum &lt;&lt; endl;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4" name="Google Shape;284;p21"/>
          <p:cNvSpPr/>
          <p:nvPr/>
        </p:nvSpPr>
        <p:spPr>
          <a:xfrm>
            <a:off x="1740075" y="16979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1"/>
          <p:cNvSpPr/>
          <p:nvPr/>
        </p:nvSpPr>
        <p:spPr>
          <a:xfrm>
            <a:off x="1587675" y="18503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1"/>
          <p:cNvSpPr/>
          <p:nvPr/>
        </p:nvSpPr>
        <p:spPr>
          <a:xfrm>
            <a:off x="1587675" y="20027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1"/>
          <p:cNvSpPr/>
          <p:nvPr/>
        </p:nvSpPr>
        <p:spPr>
          <a:xfrm>
            <a:off x="1435275" y="23075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8" name="Google Shape;288;p21"/>
          <p:cNvGraphicFramePr/>
          <p:nvPr/>
        </p:nvGraphicFramePr>
        <p:xfrm>
          <a:off x="5570450" y="119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648500"/>
                <a:gridCol w="648500"/>
                <a:gridCol w="648500"/>
              </a:tblGrid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sum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sngStrike"/>
                        <a:t>0.0 </a:t>
                      </a:r>
                      <a:r>
                        <a:rPr b="1" lang="en" sz="900" u="none" cap="none" strike="noStrike">
                          <a:solidFill>
                            <a:srgbClr val="0000FF"/>
                          </a:solidFill>
                        </a:rPr>
                        <a:t>0.1</a:t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char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c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‘a’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0.1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int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i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cxnSp>
        <p:nvCxnSpPr>
          <p:cNvPr id="289" name="Google Shape;289;p21"/>
          <p:cNvCxnSpPr/>
          <p:nvPr/>
        </p:nvCxnSpPr>
        <p:spPr>
          <a:xfrm flipH="1" rot="10800000">
            <a:off x="197575" y="3400250"/>
            <a:ext cx="3930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Programs use the stack to store variables and their values</a:t>
            </a:r>
            <a:endParaRPr b="1" sz="2000"/>
          </a:p>
        </p:txBody>
      </p:sp>
      <p:sp>
        <p:nvSpPr>
          <p:cNvPr id="295" name="Google Shape;295;p22"/>
          <p:cNvSpPr/>
          <p:nvPr/>
        </p:nvSpPr>
        <p:spPr>
          <a:xfrm>
            <a:off x="1999000" y="3279250"/>
            <a:ext cx="509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2"/>
          <p:cNvSpPr txBox="1"/>
          <p:nvPr/>
        </p:nvSpPr>
        <p:spPr>
          <a:xfrm>
            <a:off x="675600" y="1197800"/>
            <a:ext cx="3355500" cy="332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sum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 = 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f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 &lt;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i++)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sum += f;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cout &lt;&lt; sum &lt;&lt; endl;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" name="Google Shape;297;p22"/>
          <p:cNvSpPr/>
          <p:nvPr/>
        </p:nvSpPr>
        <p:spPr>
          <a:xfrm>
            <a:off x="1740075" y="16979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1587675" y="18503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2"/>
          <p:cNvSpPr/>
          <p:nvPr/>
        </p:nvSpPr>
        <p:spPr>
          <a:xfrm>
            <a:off x="1587675" y="20027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2"/>
          <p:cNvSpPr/>
          <p:nvPr/>
        </p:nvSpPr>
        <p:spPr>
          <a:xfrm>
            <a:off x="1435275" y="23075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1" name="Google Shape;301;p22"/>
          <p:cNvGraphicFramePr/>
          <p:nvPr/>
        </p:nvGraphicFramePr>
        <p:xfrm>
          <a:off x="5570450" y="119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648500"/>
                <a:gridCol w="648500"/>
                <a:gridCol w="648500"/>
              </a:tblGrid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sum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0.1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char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c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‘a’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0.1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int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i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sngStrike"/>
                        <a:t>0</a:t>
                      </a:r>
                      <a:r>
                        <a:rPr b="1" lang="en" sz="900" u="none" cap="none" strike="noStrike">
                          <a:solidFill>
                            <a:srgbClr val="0000FF"/>
                          </a:solidFill>
                        </a:rPr>
                        <a:t> 1</a:t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cxnSp>
        <p:nvCxnSpPr>
          <p:cNvPr id="302" name="Google Shape;302;p22"/>
          <p:cNvCxnSpPr/>
          <p:nvPr/>
        </p:nvCxnSpPr>
        <p:spPr>
          <a:xfrm>
            <a:off x="221950" y="3139150"/>
            <a:ext cx="392400" cy="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3" name="Google Shape;303;p22"/>
          <p:cNvCxnSpPr/>
          <p:nvPr/>
        </p:nvCxnSpPr>
        <p:spPr>
          <a:xfrm>
            <a:off x="2570175" y="2760425"/>
            <a:ext cx="243900" cy="2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Programs use the stack to store variables and their values</a:t>
            </a:r>
            <a:endParaRPr b="1" sz="2000"/>
          </a:p>
        </p:txBody>
      </p:sp>
      <p:sp>
        <p:nvSpPr>
          <p:cNvPr id="309" name="Google Shape;309;p23"/>
          <p:cNvSpPr/>
          <p:nvPr/>
        </p:nvSpPr>
        <p:spPr>
          <a:xfrm>
            <a:off x="1999000" y="3279250"/>
            <a:ext cx="509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3"/>
          <p:cNvSpPr txBox="1"/>
          <p:nvPr/>
        </p:nvSpPr>
        <p:spPr>
          <a:xfrm>
            <a:off x="675600" y="1197800"/>
            <a:ext cx="3355500" cy="332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sum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 = 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f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 &lt;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i++)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sum += f;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cout &lt;&lt; sum &lt;&lt; endl;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1" name="Google Shape;311;p23"/>
          <p:cNvSpPr/>
          <p:nvPr/>
        </p:nvSpPr>
        <p:spPr>
          <a:xfrm>
            <a:off x="1740075" y="16979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3"/>
          <p:cNvSpPr/>
          <p:nvPr/>
        </p:nvSpPr>
        <p:spPr>
          <a:xfrm>
            <a:off x="1587675" y="18503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3"/>
          <p:cNvSpPr/>
          <p:nvPr/>
        </p:nvSpPr>
        <p:spPr>
          <a:xfrm>
            <a:off x="1587675" y="20027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3"/>
          <p:cNvSpPr/>
          <p:nvPr/>
        </p:nvSpPr>
        <p:spPr>
          <a:xfrm>
            <a:off x="1435275" y="23075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5" name="Google Shape;315;p23"/>
          <p:cNvGraphicFramePr/>
          <p:nvPr/>
        </p:nvGraphicFramePr>
        <p:xfrm>
          <a:off x="5570450" y="119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648500"/>
                <a:gridCol w="648500"/>
                <a:gridCol w="648500"/>
              </a:tblGrid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sum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0.1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char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c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‘a’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0.1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int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i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cxnSp>
        <p:nvCxnSpPr>
          <p:cNvPr id="316" name="Google Shape;316;p23"/>
          <p:cNvCxnSpPr/>
          <p:nvPr/>
        </p:nvCxnSpPr>
        <p:spPr>
          <a:xfrm>
            <a:off x="221950" y="3139150"/>
            <a:ext cx="392400" cy="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7" name="Google Shape;317;p23"/>
          <p:cNvCxnSpPr/>
          <p:nvPr/>
        </p:nvCxnSpPr>
        <p:spPr>
          <a:xfrm flipH="1">
            <a:off x="2322650" y="2766575"/>
            <a:ext cx="261600" cy="26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8" name="Google Shape;318;p23"/>
          <p:cNvSpPr txBox="1"/>
          <p:nvPr/>
        </p:nvSpPr>
        <p:spPr>
          <a:xfrm>
            <a:off x="5810575" y="3028175"/>
            <a:ext cx="11853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 &lt; 2?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9" name="Google Shape;319;p23"/>
          <p:cNvCxnSpPr>
            <a:endCxn id="318" idx="0"/>
          </p:cNvCxnSpPr>
          <p:nvPr/>
        </p:nvCxnSpPr>
        <p:spPr>
          <a:xfrm rot="5400000">
            <a:off x="6388375" y="2424725"/>
            <a:ext cx="618300" cy="588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Roadmap for Today</a:t>
            </a:r>
            <a:endParaRPr/>
          </a:p>
        </p:txBody>
      </p:sp>
      <p:sp>
        <p:nvSpPr>
          <p:cNvPr id="61" name="Google Shape;61;p3"/>
          <p:cNvSpPr txBox="1"/>
          <p:nvPr/>
        </p:nvSpPr>
        <p:spPr>
          <a:xfrm>
            <a:off x="1850600" y="439387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Pointers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"/>
          <p:cNvSpPr txBox="1"/>
          <p:nvPr/>
        </p:nvSpPr>
        <p:spPr>
          <a:xfrm>
            <a:off x="357450" y="4232475"/>
            <a:ext cx="1364700" cy="76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* &amp; -&gt;</a:t>
            </a:r>
            <a:endParaRPr b="1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" name="Google Shape;63;p3"/>
          <p:cNvSpPr txBox="1"/>
          <p:nvPr/>
        </p:nvSpPr>
        <p:spPr>
          <a:xfrm>
            <a:off x="1803900" y="333705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3"/>
          <p:cNvPicPr preferRelativeResize="0"/>
          <p:nvPr/>
        </p:nvPicPr>
        <p:blipFill rotWithShape="1">
          <a:blip r:embed="rId3">
            <a:alphaModFix/>
          </a:blip>
          <a:srcRect b="12202" l="0" r="0" t="11807"/>
          <a:stretch/>
        </p:blipFill>
        <p:spPr>
          <a:xfrm>
            <a:off x="396800" y="3215325"/>
            <a:ext cx="1274341" cy="7665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" name="Google Shape;65;p3"/>
          <p:cNvPicPr preferRelativeResize="0"/>
          <p:nvPr/>
        </p:nvPicPr>
        <p:blipFill rotWithShape="1">
          <a:blip r:embed="rId4">
            <a:alphaModFix/>
          </a:blip>
          <a:srcRect b="0" l="11193" r="12295" t="11166"/>
          <a:stretch/>
        </p:blipFill>
        <p:spPr>
          <a:xfrm>
            <a:off x="396800" y="1236750"/>
            <a:ext cx="1274350" cy="688323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" name="Google Shape;66;p3"/>
          <p:cNvPicPr preferRelativeResize="0"/>
          <p:nvPr/>
        </p:nvPicPr>
        <p:blipFill rotWithShape="1">
          <a:blip r:embed="rId5">
            <a:alphaModFix/>
          </a:blip>
          <a:srcRect b="17183" l="0" r="2732" t="18110"/>
          <a:stretch/>
        </p:blipFill>
        <p:spPr>
          <a:xfrm>
            <a:off x="396800" y="2163675"/>
            <a:ext cx="1274350" cy="80099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" name="Google Shape;67;p3"/>
          <p:cNvSpPr txBox="1"/>
          <p:nvPr/>
        </p:nvSpPr>
        <p:spPr>
          <a:xfrm>
            <a:off x="1774400" y="133940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“The Stack” - Layer 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"/>
          <p:cNvSpPr txBox="1"/>
          <p:nvPr/>
        </p:nvSpPr>
        <p:spPr>
          <a:xfrm>
            <a:off x="1803900" y="231657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“The Stack” - Layer N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Programs use the stack to store variables and their values</a:t>
            </a:r>
            <a:endParaRPr b="1" sz="2000"/>
          </a:p>
        </p:txBody>
      </p:sp>
      <p:sp>
        <p:nvSpPr>
          <p:cNvPr id="325" name="Google Shape;325;p24"/>
          <p:cNvSpPr/>
          <p:nvPr/>
        </p:nvSpPr>
        <p:spPr>
          <a:xfrm>
            <a:off x="1999000" y="3279250"/>
            <a:ext cx="509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4"/>
          <p:cNvSpPr txBox="1"/>
          <p:nvPr/>
        </p:nvSpPr>
        <p:spPr>
          <a:xfrm>
            <a:off x="675600" y="1197800"/>
            <a:ext cx="3355500" cy="332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sum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 = 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f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 &lt;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i++)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sum += f;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cout &lt;&lt; sum &lt;&lt; endl;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7" name="Google Shape;327;p24"/>
          <p:cNvSpPr/>
          <p:nvPr/>
        </p:nvSpPr>
        <p:spPr>
          <a:xfrm>
            <a:off x="1740075" y="16979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4"/>
          <p:cNvSpPr/>
          <p:nvPr/>
        </p:nvSpPr>
        <p:spPr>
          <a:xfrm>
            <a:off x="1587675" y="18503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4"/>
          <p:cNvSpPr/>
          <p:nvPr/>
        </p:nvSpPr>
        <p:spPr>
          <a:xfrm>
            <a:off x="1587675" y="20027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4"/>
          <p:cNvSpPr/>
          <p:nvPr/>
        </p:nvSpPr>
        <p:spPr>
          <a:xfrm>
            <a:off x="1435275" y="23075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1" name="Google Shape;331;p24"/>
          <p:cNvGraphicFramePr/>
          <p:nvPr/>
        </p:nvGraphicFramePr>
        <p:xfrm>
          <a:off x="5570450" y="119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648500"/>
                <a:gridCol w="648500"/>
                <a:gridCol w="648500"/>
              </a:tblGrid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sum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sngStrike"/>
                        <a:t>0.1</a:t>
                      </a:r>
                      <a:r>
                        <a:rPr b="1" lang="en" sz="900" u="none" cap="none" strike="noStrike">
                          <a:solidFill>
                            <a:srgbClr val="0000FF"/>
                          </a:solidFill>
                        </a:rPr>
                        <a:t> 0.2</a:t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char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c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‘a’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0.1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int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i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cxnSp>
        <p:nvCxnSpPr>
          <p:cNvPr id="332" name="Google Shape;332;p24"/>
          <p:cNvCxnSpPr/>
          <p:nvPr/>
        </p:nvCxnSpPr>
        <p:spPr>
          <a:xfrm>
            <a:off x="221950" y="3367750"/>
            <a:ext cx="392400" cy="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Programs use the stack to store variables and their values</a:t>
            </a:r>
            <a:endParaRPr b="1" sz="2000"/>
          </a:p>
        </p:txBody>
      </p:sp>
      <p:sp>
        <p:nvSpPr>
          <p:cNvPr id="338" name="Google Shape;338;p25"/>
          <p:cNvSpPr/>
          <p:nvPr/>
        </p:nvSpPr>
        <p:spPr>
          <a:xfrm>
            <a:off x="1999000" y="3279250"/>
            <a:ext cx="509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5"/>
          <p:cNvSpPr txBox="1"/>
          <p:nvPr/>
        </p:nvSpPr>
        <p:spPr>
          <a:xfrm>
            <a:off x="675600" y="1197800"/>
            <a:ext cx="3355500" cy="332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sum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 = 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f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 &lt;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i++)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sum += f;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cout &lt;&lt; sum &lt;&lt; endl;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0" name="Google Shape;340;p25"/>
          <p:cNvSpPr/>
          <p:nvPr/>
        </p:nvSpPr>
        <p:spPr>
          <a:xfrm>
            <a:off x="1740075" y="16979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5"/>
          <p:cNvSpPr/>
          <p:nvPr/>
        </p:nvSpPr>
        <p:spPr>
          <a:xfrm>
            <a:off x="1587675" y="18503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"/>
          <p:cNvSpPr/>
          <p:nvPr/>
        </p:nvSpPr>
        <p:spPr>
          <a:xfrm>
            <a:off x="1587675" y="20027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5"/>
          <p:cNvSpPr/>
          <p:nvPr/>
        </p:nvSpPr>
        <p:spPr>
          <a:xfrm>
            <a:off x="1435275" y="23075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4" name="Google Shape;344;p25"/>
          <p:cNvGraphicFramePr/>
          <p:nvPr/>
        </p:nvGraphicFramePr>
        <p:xfrm>
          <a:off x="5570450" y="119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648500"/>
                <a:gridCol w="648500"/>
                <a:gridCol w="648500"/>
              </a:tblGrid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sum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0.2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char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c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‘a’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0.1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int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i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sngStrike"/>
                        <a:t>1</a:t>
                      </a:r>
                      <a:r>
                        <a:rPr b="1" lang="en" sz="900" u="none" cap="none" strike="noStrike">
                          <a:solidFill>
                            <a:srgbClr val="0000FF"/>
                          </a:solidFill>
                        </a:rPr>
                        <a:t> 2</a:t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cxnSp>
        <p:nvCxnSpPr>
          <p:cNvPr id="345" name="Google Shape;345;p25"/>
          <p:cNvCxnSpPr/>
          <p:nvPr/>
        </p:nvCxnSpPr>
        <p:spPr>
          <a:xfrm>
            <a:off x="221950" y="3139150"/>
            <a:ext cx="392400" cy="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6" name="Google Shape;346;p25"/>
          <p:cNvCxnSpPr/>
          <p:nvPr/>
        </p:nvCxnSpPr>
        <p:spPr>
          <a:xfrm>
            <a:off x="2570175" y="2760425"/>
            <a:ext cx="243900" cy="2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Programs use the stack to store variables and their values</a:t>
            </a:r>
            <a:endParaRPr b="1" sz="2000"/>
          </a:p>
        </p:txBody>
      </p:sp>
      <p:sp>
        <p:nvSpPr>
          <p:cNvPr id="352" name="Google Shape;352;p26"/>
          <p:cNvSpPr/>
          <p:nvPr/>
        </p:nvSpPr>
        <p:spPr>
          <a:xfrm>
            <a:off x="1999000" y="3279250"/>
            <a:ext cx="509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6"/>
          <p:cNvSpPr txBox="1"/>
          <p:nvPr/>
        </p:nvSpPr>
        <p:spPr>
          <a:xfrm>
            <a:off x="675600" y="1197800"/>
            <a:ext cx="3355500" cy="332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sum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 = 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f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 &lt;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i++)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sum += f;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cout &lt;&lt; sum &lt;&lt; endl;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4" name="Google Shape;354;p26"/>
          <p:cNvSpPr/>
          <p:nvPr/>
        </p:nvSpPr>
        <p:spPr>
          <a:xfrm>
            <a:off x="1740075" y="16979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6"/>
          <p:cNvSpPr/>
          <p:nvPr/>
        </p:nvSpPr>
        <p:spPr>
          <a:xfrm>
            <a:off x="1587675" y="18503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6"/>
          <p:cNvSpPr/>
          <p:nvPr/>
        </p:nvSpPr>
        <p:spPr>
          <a:xfrm>
            <a:off x="1587675" y="20027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6"/>
          <p:cNvSpPr/>
          <p:nvPr/>
        </p:nvSpPr>
        <p:spPr>
          <a:xfrm>
            <a:off x="1435275" y="23075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8" name="Google Shape;358;p26"/>
          <p:cNvGraphicFramePr/>
          <p:nvPr/>
        </p:nvGraphicFramePr>
        <p:xfrm>
          <a:off x="5570450" y="119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648500"/>
                <a:gridCol w="648500"/>
                <a:gridCol w="648500"/>
              </a:tblGrid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sum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0.2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char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c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‘a’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0.1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int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i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2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cxnSp>
        <p:nvCxnSpPr>
          <p:cNvPr id="359" name="Google Shape;359;p26"/>
          <p:cNvCxnSpPr/>
          <p:nvPr/>
        </p:nvCxnSpPr>
        <p:spPr>
          <a:xfrm>
            <a:off x="221950" y="3139150"/>
            <a:ext cx="392400" cy="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0" name="Google Shape;360;p26"/>
          <p:cNvCxnSpPr/>
          <p:nvPr/>
        </p:nvCxnSpPr>
        <p:spPr>
          <a:xfrm flipH="1">
            <a:off x="2322650" y="2766575"/>
            <a:ext cx="261600" cy="26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1" name="Google Shape;361;p26"/>
          <p:cNvSpPr txBox="1"/>
          <p:nvPr/>
        </p:nvSpPr>
        <p:spPr>
          <a:xfrm>
            <a:off x="5810575" y="3028175"/>
            <a:ext cx="11853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 &lt; 2?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2" name="Google Shape;362;p26"/>
          <p:cNvCxnSpPr>
            <a:endCxn id="361" idx="0"/>
          </p:cNvCxnSpPr>
          <p:nvPr/>
        </p:nvCxnSpPr>
        <p:spPr>
          <a:xfrm rot="5400000">
            <a:off x="6388375" y="2424725"/>
            <a:ext cx="618300" cy="588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Programs use the stack to store variables and their values</a:t>
            </a:r>
            <a:endParaRPr b="1" sz="2000"/>
          </a:p>
        </p:txBody>
      </p:sp>
      <p:sp>
        <p:nvSpPr>
          <p:cNvPr id="368" name="Google Shape;368;p27"/>
          <p:cNvSpPr/>
          <p:nvPr/>
        </p:nvSpPr>
        <p:spPr>
          <a:xfrm>
            <a:off x="1999000" y="3279250"/>
            <a:ext cx="509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7"/>
          <p:cNvSpPr txBox="1"/>
          <p:nvPr/>
        </p:nvSpPr>
        <p:spPr>
          <a:xfrm>
            <a:off x="675600" y="1197800"/>
            <a:ext cx="3355500" cy="332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sum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 = 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f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 &lt;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i++)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sum += f;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cout &lt;&lt; sum &lt;&lt; endl;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0" name="Google Shape;370;p27"/>
          <p:cNvSpPr/>
          <p:nvPr/>
        </p:nvSpPr>
        <p:spPr>
          <a:xfrm>
            <a:off x="1740075" y="16979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7"/>
          <p:cNvSpPr/>
          <p:nvPr/>
        </p:nvSpPr>
        <p:spPr>
          <a:xfrm>
            <a:off x="1587675" y="18503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7"/>
          <p:cNvSpPr/>
          <p:nvPr/>
        </p:nvSpPr>
        <p:spPr>
          <a:xfrm>
            <a:off x="1587675" y="20027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7"/>
          <p:cNvSpPr/>
          <p:nvPr/>
        </p:nvSpPr>
        <p:spPr>
          <a:xfrm>
            <a:off x="1435275" y="2307567"/>
            <a:ext cx="3048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4" name="Google Shape;374;p27"/>
          <p:cNvGraphicFramePr/>
          <p:nvPr/>
        </p:nvGraphicFramePr>
        <p:xfrm>
          <a:off x="5570450" y="119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648500"/>
                <a:gridCol w="648500"/>
                <a:gridCol w="648500"/>
              </a:tblGrid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sum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0.2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char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c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‘a’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0.1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int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i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2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cxnSp>
        <p:nvCxnSpPr>
          <p:cNvPr id="375" name="Google Shape;375;p27"/>
          <p:cNvCxnSpPr/>
          <p:nvPr/>
        </p:nvCxnSpPr>
        <p:spPr>
          <a:xfrm>
            <a:off x="206100" y="4003225"/>
            <a:ext cx="392400" cy="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6" name="Google Shape;376;p27"/>
          <p:cNvSpPr txBox="1"/>
          <p:nvPr/>
        </p:nvSpPr>
        <p:spPr>
          <a:xfrm>
            <a:off x="5570450" y="3631150"/>
            <a:ext cx="1945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Output: 0.2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7" name="Google Shape;377;p27"/>
          <p:cNvCxnSpPr>
            <a:stCxn id="378" idx="3"/>
            <a:endCxn id="376" idx="0"/>
          </p:cNvCxnSpPr>
          <p:nvPr/>
        </p:nvCxnSpPr>
        <p:spPr>
          <a:xfrm flipH="1">
            <a:off x="6543300" y="1583350"/>
            <a:ext cx="972600" cy="2047800"/>
          </a:xfrm>
          <a:prstGeom prst="curvedConnector4">
            <a:avLst>
              <a:gd fmla="val -24483" name="adj1"/>
              <a:gd fmla="val 632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8" name="Google Shape;378;p27"/>
          <p:cNvSpPr/>
          <p:nvPr/>
        </p:nvSpPr>
        <p:spPr>
          <a:xfrm>
            <a:off x="6864900" y="1474450"/>
            <a:ext cx="651000" cy="21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Roadmap for Today</a:t>
            </a:r>
            <a:endParaRPr/>
          </a:p>
        </p:txBody>
      </p:sp>
      <p:sp>
        <p:nvSpPr>
          <p:cNvPr id="384" name="Google Shape;384;p28"/>
          <p:cNvSpPr txBox="1"/>
          <p:nvPr/>
        </p:nvSpPr>
        <p:spPr>
          <a:xfrm>
            <a:off x="1850600" y="439387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Pointers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8"/>
          <p:cNvSpPr txBox="1"/>
          <p:nvPr/>
        </p:nvSpPr>
        <p:spPr>
          <a:xfrm>
            <a:off x="357450" y="4232475"/>
            <a:ext cx="1364700" cy="76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* &amp; -&gt;</a:t>
            </a:r>
            <a:endParaRPr b="1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6" name="Google Shape;386;p28"/>
          <p:cNvSpPr txBox="1"/>
          <p:nvPr/>
        </p:nvSpPr>
        <p:spPr>
          <a:xfrm>
            <a:off x="1803900" y="326085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28"/>
          <p:cNvPicPr preferRelativeResize="0"/>
          <p:nvPr/>
        </p:nvPicPr>
        <p:blipFill rotWithShape="1">
          <a:blip r:embed="rId3">
            <a:alphaModFix/>
          </a:blip>
          <a:srcRect b="12202" l="0" r="0" t="11807"/>
          <a:stretch/>
        </p:blipFill>
        <p:spPr>
          <a:xfrm>
            <a:off x="396800" y="3139125"/>
            <a:ext cx="1274341" cy="7665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8" name="Google Shape;388;p28"/>
          <p:cNvPicPr preferRelativeResize="0"/>
          <p:nvPr/>
        </p:nvPicPr>
        <p:blipFill rotWithShape="1">
          <a:blip r:embed="rId4">
            <a:alphaModFix/>
          </a:blip>
          <a:srcRect b="0" l="11193" r="12295" t="11166"/>
          <a:stretch/>
        </p:blipFill>
        <p:spPr>
          <a:xfrm>
            <a:off x="396800" y="1160550"/>
            <a:ext cx="1274350" cy="688323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9" name="Google Shape;389;p28"/>
          <p:cNvPicPr preferRelativeResize="0"/>
          <p:nvPr/>
        </p:nvPicPr>
        <p:blipFill rotWithShape="1">
          <a:blip r:embed="rId5">
            <a:alphaModFix/>
          </a:blip>
          <a:srcRect b="17183" l="0" r="2732" t="18110"/>
          <a:stretch/>
        </p:blipFill>
        <p:spPr>
          <a:xfrm>
            <a:off x="396800" y="2087475"/>
            <a:ext cx="1274350" cy="80099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0" name="Google Shape;390;p28"/>
          <p:cNvSpPr txBox="1"/>
          <p:nvPr/>
        </p:nvSpPr>
        <p:spPr>
          <a:xfrm>
            <a:off x="1774400" y="126320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“The Stack” - Layer 1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8"/>
          <p:cNvSpPr txBox="1"/>
          <p:nvPr/>
        </p:nvSpPr>
        <p:spPr>
          <a:xfrm>
            <a:off x="1803900" y="224037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“The Stack” - Layer 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Each time a function is called the stack size increases</a:t>
            </a:r>
            <a:endParaRPr b="1" sz="2000"/>
          </a:p>
        </p:txBody>
      </p:sp>
      <p:graphicFrame>
        <p:nvGraphicFramePr>
          <p:cNvPr id="397" name="Google Shape;397;p29"/>
          <p:cNvGraphicFramePr/>
          <p:nvPr/>
        </p:nvGraphicFramePr>
        <p:xfrm>
          <a:off x="6137325" y="119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828800"/>
                <a:gridCol w="828800"/>
              </a:tblGrid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Address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90000000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01010110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00000110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90000002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11000111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90000003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11000111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90000004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11000000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90000005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11111011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90000006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10000101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90000007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10000101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90000008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10000100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90000009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10110101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9000000A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11110000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9000000B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10110000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9000000C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10110000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pic>
        <p:nvPicPr>
          <p:cNvPr id="398" name="Google Shape;398;p29"/>
          <p:cNvPicPr preferRelativeResize="0"/>
          <p:nvPr/>
        </p:nvPicPr>
        <p:blipFill rotWithShape="1">
          <a:blip r:embed="rId3">
            <a:alphaModFix/>
          </a:blip>
          <a:srcRect b="17183" l="0" r="2732" t="18110"/>
          <a:stretch/>
        </p:blipFill>
        <p:spPr>
          <a:xfrm>
            <a:off x="977088" y="1398775"/>
            <a:ext cx="3487362" cy="2756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99" name="Google Shape;399;p29"/>
          <p:cNvCxnSpPr/>
          <p:nvPr/>
        </p:nvCxnSpPr>
        <p:spPr>
          <a:xfrm rot="-5400000">
            <a:off x="4259200" y="1812475"/>
            <a:ext cx="2100600" cy="1539300"/>
          </a:xfrm>
          <a:prstGeom prst="curvedConnector3">
            <a:avLst>
              <a:gd fmla="val 0" name="adj1"/>
            </a:avLst>
          </a:prstGeom>
          <a:noFill/>
          <a:ln cap="flat" cmpd="sng" w="19050">
            <a:solidFill>
              <a:srgbClr val="783F0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0" name="Google Shape;400;p29"/>
          <p:cNvCxnSpPr/>
          <p:nvPr/>
        </p:nvCxnSpPr>
        <p:spPr>
          <a:xfrm flipH="1" rot="10800000">
            <a:off x="4604950" y="2800050"/>
            <a:ext cx="1478700" cy="523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1" name="Google Shape;401;p29"/>
          <p:cNvCxnSpPr/>
          <p:nvPr/>
        </p:nvCxnSpPr>
        <p:spPr>
          <a:xfrm>
            <a:off x="4604950" y="2776275"/>
            <a:ext cx="1437000" cy="975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6B26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2" name="Google Shape;402;p29"/>
          <p:cNvCxnSpPr/>
          <p:nvPr/>
        </p:nvCxnSpPr>
        <p:spPr>
          <a:xfrm flipH="1" rot="-5400000">
            <a:off x="4408604" y="2644875"/>
            <a:ext cx="1839000" cy="1483500"/>
          </a:xfrm>
          <a:prstGeom prst="curvedConnector3">
            <a:avLst>
              <a:gd fmla="val 0" name="adj1"/>
            </a:avLst>
          </a:prstGeom>
          <a:noFill/>
          <a:ln cap="flat" cmpd="sng" w="19050">
            <a:solidFill>
              <a:srgbClr val="F9CB9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3" name="Google Shape;403;p29"/>
          <p:cNvSpPr txBox="1"/>
          <p:nvPr/>
        </p:nvSpPr>
        <p:spPr>
          <a:xfrm>
            <a:off x="5373325" y="106837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9"/>
          <p:cNvSpPr txBox="1"/>
          <p:nvPr/>
        </p:nvSpPr>
        <p:spPr>
          <a:xfrm>
            <a:off x="5373325" y="2321438"/>
            <a:ext cx="909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9"/>
          <p:cNvSpPr txBox="1"/>
          <p:nvPr/>
        </p:nvSpPr>
        <p:spPr>
          <a:xfrm>
            <a:off x="5373325" y="3137650"/>
            <a:ext cx="909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9"/>
          <p:cNvSpPr txBox="1"/>
          <p:nvPr/>
        </p:nvSpPr>
        <p:spPr>
          <a:xfrm>
            <a:off x="5373325" y="4280650"/>
            <a:ext cx="909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9"/>
          <p:cNvSpPr txBox="1"/>
          <p:nvPr/>
        </p:nvSpPr>
        <p:spPr>
          <a:xfrm>
            <a:off x="71825" y="3535500"/>
            <a:ext cx="831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9"/>
          <p:cNvSpPr txBox="1"/>
          <p:nvPr/>
        </p:nvSpPr>
        <p:spPr>
          <a:xfrm>
            <a:off x="69800" y="3208525"/>
            <a:ext cx="9507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Layer 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9"/>
          <p:cNvSpPr txBox="1"/>
          <p:nvPr/>
        </p:nvSpPr>
        <p:spPr>
          <a:xfrm>
            <a:off x="69800" y="2849700"/>
            <a:ext cx="831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9"/>
          <p:cNvSpPr txBox="1"/>
          <p:nvPr/>
        </p:nvSpPr>
        <p:spPr>
          <a:xfrm>
            <a:off x="71825" y="2163900"/>
            <a:ext cx="831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 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9"/>
          <p:cNvSpPr txBox="1"/>
          <p:nvPr/>
        </p:nvSpPr>
        <p:spPr>
          <a:xfrm>
            <a:off x="262075" y="2525650"/>
            <a:ext cx="831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In order to understand the stack, we add two more columns.</a:t>
            </a:r>
            <a:endParaRPr b="1" sz="2000"/>
          </a:p>
        </p:txBody>
      </p:sp>
      <p:cxnSp>
        <p:nvCxnSpPr>
          <p:cNvPr id="417" name="Google Shape;417;p30"/>
          <p:cNvCxnSpPr/>
          <p:nvPr/>
        </p:nvCxnSpPr>
        <p:spPr>
          <a:xfrm>
            <a:off x="134750" y="2309875"/>
            <a:ext cx="31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8" name="Google Shape;418;p30"/>
          <p:cNvSpPr txBox="1"/>
          <p:nvPr/>
        </p:nvSpPr>
        <p:spPr>
          <a:xfrm>
            <a:off x="539525" y="789125"/>
            <a:ext cx="3289800" cy="4278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add(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a,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b);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val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cout &lt;&lt; double_value(val) &lt;&lt; endl;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add(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a,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b)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 + b;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x = add(x, 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419" name="Google Shape;419;p30"/>
          <p:cNvGraphicFramePr/>
          <p:nvPr/>
        </p:nvGraphicFramePr>
        <p:xfrm>
          <a:off x="4571975" y="119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492875"/>
                <a:gridCol w="1198375"/>
                <a:gridCol w="691050"/>
                <a:gridCol w="794100"/>
                <a:gridCol w="794100"/>
              </a:tblGrid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Layer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Function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36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In order to understand the stack, we add two more columns.</a:t>
            </a:r>
            <a:endParaRPr b="1" sz="2000"/>
          </a:p>
        </p:txBody>
      </p:sp>
      <p:sp>
        <p:nvSpPr>
          <p:cNvPr id="425" name="Google Shape;425;p31"/>
          <p:cNvSpPr txBox="1"/>
          <p:nvPr/>
        </p:nvSpPr>
        <p:spPr>
          <a:xfrm>
            <a:off x="539525" y="789125"/>
            <a:ext cx="3289800" cy="4278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add(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a,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b);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val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cout &lt;&lt; double_value(val) &lt;&lt; endl;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add(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a,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b)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 + b;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x = add(x, 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26" name="Google Shape;426;p31"/>
          <p:cNvCxnSpPr/>
          <p:nvPr/>
        </p:nvCxnSpPr>
        <p:spPr>
          <a:xfrm>
            <a:off x="134750" y="2614675"/>
            <a:ext cx="31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427" name="Google Shape;427;p31"/>
          <p:cNvGraphicFramePr/>
          <p:nvPr/>
        </p:nvGraphicFramePr>
        <p:xfrm>
          <a:off x="4571975" y="119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492875"/>
                <a:gridCol w="1198375"/>
                <a:gridCol w="691050"/>
                <a:gridCol w="794100"/>
                <a:gridCol w="794100"/>
              </a:tblGrid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Layer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Function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main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val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36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In order to understand the stack, we add two more columns.</a:t>
            </a:r>
            <a:endParaRPr b="1" sz="2000"/>
          </a:p>
        </p:txBody>
      </p:sp>
      <p:sp>
        <p:nvSpPr>
          <p:cNvPr id="433" name="Google Shape;433;p32"/>
          <p:cNvSpPr txBox="1"/>
          <p:nvPr/>
        </p:nvSpPr>
        <p:spPr>
          <a:xfrm>
            <a:off x="539525" y="789125"/>
            <a:ext cx="3289800" cy="4278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add(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a,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b);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val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cout &lt;&lt; double_value(val) &lt;&lt; endl;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add(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a,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b)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 + b;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x = add(x, 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34" name="Google Shape;434;p32"/>
          <p:cNvCxnSpPr/>
          <p:nvPr/>
        </p:nvCxnSpPr>
        <p:spPr>
          <a:xfrm>
            <a:off x="134750" y="2744425"/>
            <a:ext cx="31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435" name="Google Shape;435;p32"/>
          <p:cNvGraphicFramePr/>
          <p:nvPr/>
        </p:nvGraphicFramePr>
        <p:xfrm>
          <a:off x="4571975" y="119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492875"/>
                <a:gridCol w="1198375"/>
                <a:gridCol w="691050"/>
                <a:gridCol w="794100"/>
                <a:gridCol w="794100"/>
              </a:tblGrid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Layer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Function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main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val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36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In order to understand the stack, we add two more columns.</a:t>
            </a:r>
            <a:endParaRPr b="1" sz="2000"/>
          </a:p>
        </p:txBody>
      </p:sp>
      <p:graphicFrame>
        <p:nvGraphicFramePr>
          <p:cNvPr id="441" name="Google Shape;441;p33"/>
          <p:cNvGraphicFramePr/>
          <p:nvPr/>
        </p:nvGraphicFramePr>
        <p:xfrm>
          <a:off x="4571975" y="119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492875"/>
                <a:gridCol w="1198375"/>
                <a:gridCol w="691050"/>
                <a:gridCol w="794100"/>
                <a:gridCol w="794100"/>
              </a:tblGrid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Layer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Function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main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val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36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sp>
        <p:nvSpPr>
          <p:cNvPr id="442" name="Google Shape;442;p33"/>
          <p:cNvSpPr txBox="1"/>
          <p:nvPr/>
        </p:nvSpPr>
        <p:spPr>
          <a:xfrm>
            <a:off x="539525" y="789125"/>
            <a:ext cx="3289800" cy="4278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add(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a,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b);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val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cout &lt;&lt; double_value(val) &lt;&lt; endl;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add(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a,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b)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 + b;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x = add(x, 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43" name="Google Shape;443;p33"/>
          <p:cNvCxnSpPr/>
          <p:nvPr/>
        </p:nvCxnSpPr>
        <p:spPr>
          <a:xfrm>
            <a:off x="134750" y="4266425"/>
            <a:ext cx="31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000"/>
              <a:t>The Call Stack</a:t>
            </a:r>
            <a:r>
              <a:rPr lang="en" sz="2000"/>
              <a:t> (a.k.a. “The Stack”) keeps track of variables in memory.</a:t>
            </a:r>
            <a:endParaRPr sz="2000"/>
          </a:p>
        </p:txBody>
      </p:sp>
      <p:pic>
        <p:nvPicPr>
          <p:cNvPr id="74" name="Google Shape;74;p4"/>
          <p:cNvPicPr preferRelativeResize="0"/>
          <p:nvPr/>
        </p:nvPicPr>
        <p:blipFill rotWithShape="1">
          <a:blip r:embed="rId3">
            <a:alphaModFix/>
          </a:blip>
          <a:srcRect b="17183" l="0" r="2732" t="18110"/>
          <a:stretch/>
        </p:blipFill>
        <p:spPr>
          <a:xfrm>
            <a:off x="735925" y="1808775"/>
            <a:ext cx="3385350" cy="248409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" name="Google Shape;7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112" y="1986488"/>
            <a:ext cx="3385326" cy="177727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4"/>
          <p:cNvSpPr/>
          <p:nvPr/>
        </p:nvSpPr>
        <p:spPr>
          <a:xfrm>
            <a:off x="5457975" y="3890525"/>
            <a:ext cx="3069600" cy="53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In First 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"/>
          <p:cNvSpPr txBox="1"/>
          <p:nvPr/>
        </p:nvSpPr>
        <p:spPr>
          <a:xfrm>
            <a:off x="5458125" y="1189700"/>
            <a:ext cx="30696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Queue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"/>
          <p:cNvSpPr txBox="1"/>
          <p:nvPr/>
        </p:nvSpPr>
        <p:spPr>
          <a:xfrm>
            <a:off x="886125" y="1189700"/>
            <a:ext cx="30696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"/>
          <p:cNvSpPr/>
          <p:nvPr/>
        </p:nvSpPr>
        <p:spPr>
          <a:xfrm rot="-5400000">
            <a:off x="-825650" y="2775500"/>
            <a:ext cx="2454600" cy="53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"/>
          <p:cNvSpPr/>
          <p:nvPr/>
        </p:nvSpPr>
        <p:spPr>
          <a:xfrm rot="5400000">
            <a:off x="3255400" y="2782275"/>
            <a:ext cx="2486100" cy="53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Last 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In order to understand the stack, we add two more columns.</a:t>
            </a:r>
            <a:endParaRPr b="1" sz="2000"/>
          </a:p>
        </p:txBody>
      </p:sp>
      <p:graphicFrame>
        <p:nvGraphicFramePr>
          <p:cNvPr id="449" name="Google Shape;449;p34"/>
          <p:cNvGraphicFramePr/>
          <p:nvPr/>
        </p:nvGraphicFramePr>
        <p:xfrm>
          <a:off x="4571975" y="119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492875"/>
                <a:gridCol w="1198375"/>
                <a:gridCol w="691050"/>
                <a:gridCol w="794100"/>
                <a:gridCol w="794100"/>
              </a:tblGrid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Layer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Function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main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val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36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add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sp>
        <p:nvSpPr>
          <p:cNvPr id="450" name="Google Shape;450;p34"/>
          <p:cNvSpPr txBox="1"/>
          <p:nvPr/>
        </p:nvSpPr>
        <p:spPr>
          <a:xfrm>
            <a:off x="539525" y="789125"/>
            <a:ext cx="3289800" cy="4278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add(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a,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b);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val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cout &lt;&lt; double_value(val) &lt;&lt; endl;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add(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a,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b)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 + b;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x = add(x, 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51" name="Google Shape;451;p34"/>
          <p:cNvCxnSpPr/>
          <p:nvPr/>
        </p:nvCxnSpPr>
        <p:spPr>
          <a:xfrm>
            <a:off x="134750" y="4495025"/>
            <a:ext cx="31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In order to understand the stack, we add two more columns.</a:t>
            </a:r>
            <a:endParaRPr b="1" sz="2000"/>
          </a:p>
        </p:txBody>
      </p:sp>
      <p:graphicFrame>
        <p:nvGraphicFramePr>
          <p:cNvPr id="457" name="Google Shape;457;p35"/>
          <p:cNvGraphicFramePr/>
          <p:nvPr/>
        </p:nvGraphicFramePr>
        <p:xfrm>
          <a:off x="4571975" y="119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492875"/>
                <a:gridCol w="1198375"/>
                <a:gridCol w="691050"/>
                <a:gridCol w="794100"/>
                <a:gridCol w="794100"/>
              </a:tblGrid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Layer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Function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main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val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36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add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a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add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b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sp>
        <p:nvSpPr>
          <p:cNvPr id="458" name="Google Shape;458;p35"/>
          <p:cNvSpPr txBox="1"/>
          <p:nvPr/>
        </p:nvSpPr>
        <p:spPr>
          <a:xfrm>
            <a:off x="539525" y="789125"/>
            <a:ext cx="3289800" cy="4278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add(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a,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b);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val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cout &lt;&lt; double_value(val) &lt;&lt; endl;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add(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a,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b)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 + b;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x = add(x, 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59" name="Google Shape;459;p35"/>
          <p:cNvCxnSpPr/>
          <p:nvPr/>
        </p:nvCxnSpPr>
        <p:spPr>
          <a:xfrm>
            <a:off x="118900" y="3398900"/>
            <a:ext cx="31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In order to understand the stack, we add two more columns.</a:t>
            </a:r>
            <a:endParaRPr b="1" sz="2000"/>
          </a:p>
        </p:txBody>
      </p:sp>
      <p:graphicFrame>
        <p:nvGraphicFramePr>
          <p:cNvPr id="465" name="Google Shape;465;p36"/>
          <p:cNvGraphicFramePr/>
          <p:nvPr/>
        </p:nvGraphicFramePr>
        <p:xfrm>
          <a:off x="4571975" y="119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492875"/>
                <a:gridCol w="1198375"/>
                <a:gridCol w="691050"/>
                <a:gridCol w="794100"/>
                <a:gridCol w="794100"/>
              </a:tblGrid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Layer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Function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main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val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36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10.0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add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a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add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b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add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return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10.0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sp>
        <p:nvSpPr>
          <p:cNvPr id="466" name="Google Shape;466;p36"/>
          <p:cNvSpPr txBox="1"/>
          <p:nvPr/>
        </p:nvSpPr>
        <p:spPr>
          <a:xfrm>
            <a:off x="539525" y="789125"/>
            <a:ext cx="3289800" cy="4278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add(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a,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b);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val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cout &lt;&lt; double_value(val) &lt;&lt; endl;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add(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a,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b)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 + b;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x = add(x, 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67" name="Google Shape;467;p36"/>
          <p:cNvCxnSpPr/>
          <p:nvPr/>
        </p:nvCxnSpPr>
        <p:spPr>
          <a:xfrm>
            <a:off x="150575" y="3590850"/>
            <a:ext cx="31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8" name="Google Shape;468;p36"/>
          <p:cNvCxnSpPr/>
          <p:nvPr/>
        </p:nvCxnSpPr>
        <p:spPr>
          <a:xfrm flipH="1" rot="10800000">
            <a:off x="8275950" y="1965975"/>
            <a:ext cx="15900" cy="76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9" name="Google Shape;469;p36"/>
          <p:cNvCxnSpPr/>
          <p:nvPr/>
        </p:nvCxnSpPr>
        <p:spPr>
          <a:xfrm>
            <a:off x="150575" y="4488400"/>
            <a:ext cx="31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0" name="Google Shape;470;p36"/>
          <p:cNvCxnSpPr/>
          <p:nvPr/>
        </p:nvCxnSpPr>
        <p:spPr>
          <a:xfrm>
            <a:off x="325025" y="3717825"/>
            <a:ext cx="0" cy="6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In order to understand the stack, we add two more columns.</a:t>
            </a:r>
            <a:endParaRPr b="1" sz="2000"/>
          </a:p>
        </p:txBody>
      </p:sp>
      <p:graphicFrame>
        <p:nvGraphicFramePr>
          <p:cNvPr id="476" name="Google Shape;476;p37"/>
          <p:cNvGraphicFramePr/>
          <p:nvPr/>
        </p:nvGraphicFramePr>
        <p:xfrm>
          <a:off x="4571975" y="119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492875"/>
                <a:gridCol w="1198375"/>
                <a:gridCol w="691050"/>
                <a:gridCol w="794100"/>
                <a:gridCol w="794100"/>
              </a:tblGrid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Layer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Function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main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val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36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10.0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return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10.0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sp>
        <p:nvSpPr>
          <p:cNvPr id="477" name="Google Shape;477;p37"/>
          <p:cNvSpPr txBox="1"/>
          <p:nvPr/>
        </p:nvSpPr>
        <p:spPr>
          <a:xfrm>
            <a:off x="539525" y="789125"/>
            <a:ext cx="3289800" cy="4278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add(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a,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b);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val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cout &lt;&lt; double_value(val) &lt;&lt; endl;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add(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a,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b)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 + b;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x = add(x, 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78" name="Google Shape;478;p37"/>
          <p:cNvCxnSpPr/>
          <p:nvPr/>
        </p:nvCxnSpPr>
        <p:spPr>
          <a:xfrm>
            <a:off x="110950" y="4715225"/>
            <a:ext cx="31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9" name="Google Shape;479;p37"/>
          <p:cNvSpPr txBox="1"/>
          <p:nvPr/>
        </p:nvSpPr>
        <p:spPr>
          <a:xfrm>
            <a:off x="7295550" y="68172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Cout &lt;&lt; 10 &lt;&lt; endl;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0" name="Google Shape;480;p37"/>
          <p:cNvCxnSpPr/>
          <p:nvPr/>
        </p:nvCxnSpPr>
        <p:spPr>
          <a:xfrm flipH="1" rot="10800000">
            <a:off x="8299725" y="1070300"/>
            <a:ext cx="15900" cy="109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1" name="Google Shape;481;p37"/>
          <p:cNvCxnSpPr/>
          <p:nvPr/>
        </p:nvCxnSpPr>
        <p:spPr>
          <a:xfrm>
            <a:off x="152375" y="2759000"/>
            <a:ext cx="31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2" name="Google Shape;482;p37"/>
          <p:cNvCxnSpPr/>
          <p:nvPr/>
        </p:nvCxnSpPr>
        <p:spPr>
          <a:xfrm>
            <a:off x="309150" y="2877550"/>
            <a:ext cx="1800" cy="174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In order to understand the stack, we add two more columns.</a:t>
            </a:r>
            <a:endParaRPr b="1" sz="2000"/>
          </a:p>
        </p:txBody>
      </p:sp>
      <p:graphicFrame>
        <p:nvGraphicFramePr>
          <p:cNvPr id="488" name="Google Shape;488;p38"/>
          <p:cNvGraphicFramePr/>
          <p:nvPr/>
        </p:nvGraphicFramePr>
        <p:xfrm>
          <a:off x="4571975" y="119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492875"/>
                <a:gridCol w="1198375"/>
                <a:gridCol w="691050"/>
                <a:gridCol w="794100"/>
                <a:gridCol w="794100"/>
              </a:tblGrid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Layer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Function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main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val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36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sp>
        <p:nvSpPr>
          <p:cNvPr id="489" name="Google Shape;489;p38"/>
          <p:cNvSpPr txBox="1"/>
          <p:nvPr/>
        </p:nvSpPr>
        <p:spPr>
          <a:xfrm>
            <a:off x="539525" y="789125"/>
            <a:ext cx="3289800" cy="4278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add(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a,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b);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val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cout &lt;&lt; double_value(val) &lt;&lt; endl;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add(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a,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b)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 + b;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x = add(x, 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90" name="Google Shape;490;p38"/>
          <p:cNvCxnSpPr/>
          <p:nvPr/>
        </p:nvCxnSpPr>
        <p:spPr>
          <a:xfrm>
            <a:off x="166425" y="2725525"/>
            <a:ext cx="31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1" name="Google Shape;491;p38"/>
          <p:cNvSpPr txBox="1"/>
          <p:nvPr/>
        </p:nvSpPr>
        <p:spPr>
          <a:xfrm>
            <a:off x="7295550" y="68172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Cout &lt;&lt; 10 &lt;&lt; endl;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The call stack increases every time we call a function.</a:t>
            </a:r>
            <a:endParaRPr b="1" sz="2000"/>
          </a:p>
        </p:txBody>
      </p:sp>
      <p:graphicFrame>
        <p:nvGraphicFramePr>
          <p:cNvPr id="497" name="Google Shape;497;p39"/>
          <p:cNvGraphicFramePr/>
          <p:nvPr/>
        </p:nvGraphicFramePr>
        <p:xfrm>
          <a:off x="4571975" y="135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492875"/>
                <a:gridCol w="1198375"/>
                <a:gridCol w="691050"/>
                <a:gridCol w="794100"/>
                <a:gridCol w="794100"/>
              </a:tblGrid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Layer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Function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main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val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36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sp>
        <p:nvSpPr>
          <p:cNvPr id="498" name="Google Shape;498;p39"/>
          <p:cNvSpPr txBox="1"/>
          <p:nvPr/>
        </p:nvSpPr>
        <p:spPr>
          <a:xfrm>
            <a:off x="539525" y="1246325"/>
            <a:ext cx="3289800" cy="349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val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val = double_value(val);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double_value(x+x);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99" name="Google Shape;499;p39"/>
          <p:cNvCxnSpPr/>
          <p:nvPr/>
        </p:nvCxnSpPr>
        <p:spPr>
          <a:xfrm>
            <a:off x="166425" y="2725525"/>
            <a:ext cx="31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The call stack increases every time we call a function.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/>
          </a:p>
        </p:txBody>
      </p:sp>
      <p:graphicFrame>
        <p:nvGraphicFramePr>
          <p:cNvPr id="505" name="Google Shape;505;p40"/>
          <p:cNvGraphicFramePr/>
          <p:nvPr/>
        </p:nvGraphicFramePr>
        <p:xfrm>
          <a:off x="4571975" y="135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492875"/>
                <a:gridCol w="1198375"/>
                <a:gridCol w="691050"/>
                <a:gridCol w="794100"/>
                <a:gridCol w="794100"/>
              </a:tblGrid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Layer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Function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main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val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36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sp>
        <p:nvSpPr>
          <p:cNvPr id="506" name="Google Shape;506;p40"/>
          <p:cNvSpPr txBox="1"/>
          <p:nvPr/>
        </p:nvSpPr>
        <p:spPr>
          <a:xfrm>
            <a:off x="539525" y="1246325"/>
            <a:ext cx="3289800" cy="349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val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val = double_value(val);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double_value(x+x);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07" name="Google Shape;507;p40"/>
          <p:cNvCxnSpPr/>
          <p:nvPr/>
        </p:nvCxnSpPr>
        <p:spPr>
          <a:xfrm>
            <a:off x="134700" y="2926613"/>
            <a:ext cx="31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The call stack increases every time we call a function.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/>
          </a:p>
        </p:txBody>
      </p:sp>
      <p:graphicFrame>
        <p:nvGraphicFramePr>
          <p:cNvPr id="513" name="Google Shape;513;p41"/>
          <p:cNvGraphicFramePr/>
          <p:nvPr/>
        </p:nvGraphicFramePr>
        <p:xfrm>
          <a:off x="4571975" y="135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492875"/>
                <a:gridCol w="1198375"/>
                <a:gridCol w="691050"/>
                <a:gridCol w="794100"/>
                <a:gridCol w="794100"/>
              </a:tblGrid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Layer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Function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main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val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36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sp>
        <p:nvSpPr>
          <p:cNvPr id="514" name="Google Shape;514;p41"/>
          <p:cNvSpPr txBox="1"/>
          <p:nvPr/>
        </p:nvSpPr>
        <p:spPr>
          <a:xfrm>
            <a:off x="539525" y="1246325"/>
            <a:ext cx="3289800" cy="349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val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val = double_value(val);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double_value(x+x);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15" name="Google Shape;515;p41"/>
          <p:cNvCxnSpPr/>
          <p:nvPr/>
        </p:nvCxnSpPr>
        <p:spPr>
          <a:xfrm>
            <a:off x="110925" y="3616263"/>
            <a:ext cx="31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The call stack increases every time we call a function.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/>
          </a:p>
        </p:txBody>
      </p:sp>
      <p:graphicFrame>
        <p:nvGraphicFramePr>
          <p:cNvPr id="521" name="Google Shape;521;p42"/>
          <p:cNvGraphicFramePr/>
          <p:nvPr/>
        </p:nvGraphicFramePr>
        <p:xfrm>
          <a:off x="4571975" y="135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492875"/>
                <a:gridCol w="1198375"/>
                <a:gridCol w="691050"/>
                <a:gridCol w="794100"/>
                <a:gridCol w="794100"/>
              </a:tblGrid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Layer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Function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main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val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36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sp>
        <p:nvSpPr>
          <p:cNvPr id="522" name="Google Shape;522;p42"/>
          <p:cNvSpPr txBox="1"/>
          <p:nvPr/>
        </p:nvSpPr>
        <p:spPr>
          <a:xfrm>
            <a:off x="539525" y="1246325"/>
            <a:ext cx="3289800" cy="349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val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val = double_value(val);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double_value(x+x);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23" name="Google Shape;523;p42"/>
          <p:cNvCxnSpPr/>
          <p:nvPr/>
        </p:nvCxnSpPr>
        <p:spPr>
          <a:xfrm>
            <a:off x="95075" y="3862013"/>
            <a:ext cx="31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The call stack increases every time we call a function.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/>
          </a:p>
        </p:txBody>
      </p:sp>
      <p:graphicFrame>
        <p:nvGraphicFramePr>
          <p:cNvPr id="529" name="Google Shape;529;p43"/>
          <p:cNvGraphicFramePr/>
          <p:nvPr/>
        </p:nvGraphicFramePr>
        <p:xfrm>
          <a:off x="4571975" y="135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492875"/>
                <a:gridCol w="1198375"/>
                <a:gridCol w="691050"/>
                <a:gridCol w="794100"/>
                <a:gridCol w="794100"/>
              </a:tblGrid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Layer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Function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main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val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36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2.0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sp>
        <p:nvSpPr>
          <p:cNvPr id="530" name="Google Shape;530;p43"/>
          <p:cNvSpPr txBox="1"/>
          <p:nvPr/>
        </p:nvSpPr>
        <p:spPr>
          <a:xfrm>
            <a:off x="539525" y="1246325"/>
            <a:ext cx="3289800" cy="349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val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val = double_value(val);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double_value(x+x);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31" name="Google Shape;531;p43"/>
          <p:cNvCxnSpPr/>
          <p:nvPr/>
        </p:nvCxnSpPr>
        <p:spPr>
          <a:xfrm>
            <a:off x="95075" y="3592488"/>
            <a:ext cx="31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000"/>
              <a:t>The Call Stack</a:t>
            </a:r>
            <a:r>
              <a:rPr lang="en" sz="2000"/>
              <a:t> (a.k.a. “The Stack”) keeps track of variables in memory.</a:t>
            </a:r>
            <a:endParaRPr sz="2000"/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3">
            <a:alphaModFix/>
          </a:blip>
          <a:srcRect b="17183" l="0" r="2732" t="18110"/>
          <a:stretch/>
        </p:blipFill>
        <p:spPr>
          <a:xfrm>
            <a:off x="583525" y="1656375"/>
            <a:ext cx="1789776" cy="131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" name="Google Shape;87;p5"/>
          <p:cNvSpPr txBox="1"/>
          <p:nvPr/>
        </p:nvSpPr>
        <p:spPr>
          <a:xfrm>
            <a:off x="583513" y="1113500"/>
            <a:ext cx="17898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5"/>
          <p:cNvSpPr txBox="1"/>
          <p:nvPr/>
        </p:nvSpPr>
        <p:spPr>
          <a:xfrm>
            <a:off x="4467525" y="1113500"/>
            <a:ext cx="30696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Dream within a Dream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5"/>
          <p:cNvSpPr/>
          <p:nvPr/>
        </p:nvSpPr>
        <p:spPr>
          <a:xfrm>
            <a:off x="6415450" y="3780875"/>
            <a:ext cx="1722000" cy="45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Dream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"/>
          <p:cNvSpPr/>
          <p:nvPr/>
        </p:nvSpPr>
        <p:spPr>
          <a:xfrm>
            <a:off x="6415450" y="2752175"/>
            <a:ext cx="1722000" cy="45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Dream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5"/>
          <p:cNvSpPr/>
          <p:nvPr/>
        </p:nvSpPr>
        <p:spPr>
          <a:xfrm>
            <a:off x="6415450" y="1723475"/>
            <a:ext cx="1722000" cy="45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Dream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"/>
          <p:cNvSpPr/>
          <p:nvPr/>
        </p:nvSpPr>
        <p:spPr>
          <a:xfrm rot="-5400000">
            <a:off x="6452900" y="3264275"/>
            <a:ext cx="658800" cy="37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Sleep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"/>
          <p:cNvSpPr/>
          <p:nvPr/>
        </p:nvSpPr>
        <p:spPr>
          <a:xfrm rot="-5400000">
            <a:off x="6452900" y="2235563"/>
            <a:ext cx="658800" cy="37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Sleep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"/>
          <p:cNvSpPr/>
          <p:nvPr/>
        </p:nvSpPr>
        <p:spPr>
          <a:xfrm rot="5400000">
            <a:off x="7309075" y="2322263"/>
            <a:ext cx="658800" cy="37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Wake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5"/>
          <p:cNvSpPr/>
          <p:nvPr/>
        </p:nvSpPr>
        <p:spPr>
          <a:xfrm rot="5400000">
            <a:off x="7309075" y="3350963"/>
            <a:ext cx="658800" cy="37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Wake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"/>
          <p:cNvSpPr/>
          <p:nvPr/>
        </p:nvSpPr>
        <p:spPr>
          <a:xfrm rot="-5400000">
            <a:off x="6452900" y="4254875"/>
            <a:ext cx="658800" cy="37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Sleep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"/>
          <p:cNvSpPr/>
          <p:nvPr/>
        </p:nvSpPr>
        <p:spPr>
          <a:xfrm rot="5400000">
            <a:off x="7309075" y="4379663"/>
            <a:ext cx="658800" cy="37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Wake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6928" y="1939875"/>
            <a:ext cx="1642425" cy="23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The call stack increases every time we call a function.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/>
          </a:p>
        </p:txBody>
      </p:sp>
      <p:graphicFrame>
        <p:nvGraphicFramePr>
          <p:cNvPr id="537" name="Google Shape;537;p44"/>
          <p:cNvGraphicFramePr/>
          <p:nvPr/>
        </p:nvGraphicFramePr>
        <p:xfrm>
          <a:off x="4571975" y="135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492875"/>
                <a:gridCol w="1198375"/>
                <a:gridCol w="691050"/>
                <a:gridCol w="794100"/>
                <a:gridCol w="794100"/>
              </a:tblGrid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Layer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Function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main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val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36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2.0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sp>
        <p:nvSpPr>
          <p:cNvPr id="538" name="Google Shape;538;p44"/>
          <p:cNvSpPr txBox="1"/>
          <p:nvPr/>
        </p:nvSpPr>
        <p:spPr>
          <a:xfrm>
            <a:off x="539525" y="1246325"/>
            <a:ext cx="3289800" cy="349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val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val = double_value(val);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double_value(x+x);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39" name="Google Shape;539;p44"/>
          <p:cNvCxnSpPr/>
          <p:nvPr/>
        </p:nvCxnSpPr>
        <p:spPr>
          <a:xfrm>
            <a:off x="110925" y="3854113"/>
            <a:ext cx="31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The call stack increases every time we call a function.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/>
          </a:p>
        </p:txBody>
      </p:sp>
      <p:graphicFrame>
        <p:nvGraphicFramePr>
          <p:cNvPr id="545" name="Google Shape;545;p45"/>
          <p:cNvGraphicFramePr/>
          <p:nvPr/>
        </p:nvGraphicFramePr>
        <p:xfrm>
          <a:off x="4571975" y="135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492875"/>
                <a:gridCol w="1198375"/>
                <a:gridCol w="691050"/>
                <a:gridCol w="794100"/>
                <a:gridCol w="794100"/>
              </a:tblGrid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Layer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Function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main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val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36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2.0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4.0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sp>
        <p:nvSpPr>
          <p:cNvPr id="546" name="Google Shape;546;p45"/>
          <p:cNvSpPr txBox="1"/>
          <p:nvPr/>
        </p:nvSpPr>
        <p:spPr>
          <a:xfrm>
            <a:off x="539525" y="1246325"/>
            <a:ext cx="3289800" cy="349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val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val = double_value(val);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double_value(x+x);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47" name="Google Shape;547;p45"/>
          <p:cNvCxnSpPr/>
          <p:nvPr/>
        </p:nvCxnSpPr>
        <p:spPr>
          <a:xfrm>
            <a:off x="87150" y="3647988"/>
            <a:ext cx="31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The call stack increases every time we call a function.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/>
          </a:p>
        </p:txBody>
      </p:sp>
      <p:graphicFrame>
        <p:nvGraphicFramePr>
          <p:cNvPr id="553" name="Google Shape;553;p46"/>
          <p:cNvGraphicFramePr/>
          <p:nvPr/>
        </p:nvGraphicFramePr>
        <p:xfrm>
          <a:off x="4571975" y="135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492875"/>
                <a:gridCol w="1198375"/>
                <a:gridCol w="691050"/>
                <a:gridCol w="794100"/>
                <a:gridCol w="794100"/>
              </a:tblGrid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Layer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Function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main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val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36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2.0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4.0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8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6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16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7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32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8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64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128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256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11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512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...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...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...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...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...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sp>
        <p:nvSpPr>
          <p:cNvPr id="554" name="Google Shape;554;p46"/>
          <p:cNvSpPr txBox="1"/>
          <p:nvPr/>
        </p:nvSpPr>
        <p:spPr>
          <a:xfrm>
            <a:off x="539525" y="1246325"/>
            <a:ext cx="3289800" cy="349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val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val = double_value(val);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double_value(x+x);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55" name="Google Shape;555;p46"/>
          <p:cNvCxnSpPr/>
          <p:nvPr/>
        </p:nvCxnSpPr>
        <p:spPr>
          <a:xfrm>
            <a:off x="87150" y="3647988"/>
            <a:ext cx="31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rgbClr val="0000FF"/>
                </a:solidFill>
              </a:rPr>
              <a:t>What do you think will happen here?</a:t>
            </a:r>
            <a:endParaRPr sz="2000">
              <a:solidFill>
                <a:srgbClr val="0000FF"/>
              </a:solidFill>
            </a:endParaRPr>
          </a:p>
        </p:txBody>
      </p:sp>
      <p:graphicFrame>
        <p:nvGraphicFramePr>
          <p:cNvPr id="561" name="Google Shape;561;p47"/>
          <p:cNvGraphicFramePr/>
          <p:nvPr/>
        </p:nvGraphicFramePr>
        <p:xfrm>
          <a:off x="4571975" y="135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492875"/>
                <a:gridCol w="1198375"/>
                <a:gridCol w="691050"/>
                <a:gridCol w="794100"/>
                <a:gridCol w="794100"/>
              </a:tblGrid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Layer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Function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main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val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36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2.0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4.0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8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6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16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7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32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8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64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128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256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11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512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...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...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...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...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...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sp>
        <p:nvSpPr>
          <p:cNvPr id="562" name="Google Shape;562;p47"/>
          <p:cNvSpPr txBox="1"/>
          <p:nvPr/>
        </p:nvSpPr>
        <p:spPr>
          <a:xfrm>
            <a:off x="539525" y="1246325"/>
            <a:ext cx="3289800" cy="349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val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val = double_value(val);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double_value(x+x);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63" name="Google Shape;563;p47"/>
          <p:cNvCxnSpPr/>
          <p:nvPr/>
        </p:nvCxnSpPr>
        <p:spPr>
          <a:xfrm>
            <a:off x="87150" y="3647988"/>
            <a:ext cx="31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The call stack increases every time we call a function.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/>
          </a:p>
        </p:txBody>
      </p:sp>
      <p:graphicFrame>
        <p:nvGraphicFramePr>
          <p:cNvPr id="569" name="Google Shape;569;p48"/>
          <p:cNvGraphicFramePr/>
          <p:nvPr/>
        </p:nvGraphicFramePr>
        <p:xfrm>
          <a:off x="4571975" y="135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492875"/>
                <a:gridCol w="1198375"/>
                <a:gridCol w="691050"/>
                <a:gridCol w="794100"/>
                <a:gridCol w="794100"/>
              </a:tblGrid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Layer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Function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Variable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main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float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val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36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2.0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4.0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8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6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16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7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32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8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64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128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256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11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double_value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float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x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512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...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...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...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...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...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sp>
        <p:nvSpPr>
          <p:cNvPr id="570" name="Google Shape;570;p48"/>
          <p:cNvSpPr txBox="1"/>
          <p:nvPr/>
        </p:nvSpPr>
        <p:spPr>
          <a:xfrm>
            <a:off x="539525" y="1246325"/>
            <a:ext cx="3289800" cy="349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val = </a:t>
            </a:r>
            <a:r>
              <a:rPr b="1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val = double_value(val);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x) 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double_value(x+x);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71" name="Google Shape;571;p48"/>
          <p:cNvCxnSpPr/>
          <p:nvPr/>
        </p:nvCxnSpPr>
        <p:spPr>
          <a:xfrm>
            <a:off x="87150" y="3647988"/>
            <a:ext cx="31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2" name="Google Shape;572;p48"/>
          <p:cNvSpPr txBox="1"/>
          <p:nvPr/>
        </p:nvSpPr>
        <p:spPr>
          <a:xfrm rot="-1500814">
            <a:off x="3135749" y="2161355"/>
            <a:ext cx="4365555" cy="13611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" sz="4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Stack Overflow!!!</a:t>
            </a:r>
            <a:endParaRPr b="0" i="0" sz="42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(runs out of stack memory)</a:t>
            </a:r>
            <a:endParaRPr b="0" i="0" sz="2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Roadmap for Today</a:t>
            </a:r>
            <a:endParaRPr/>
          </a:p>
        </p:txBody>
      </p:sp>
      <p:sp>
        <p:nvSpPr>
          <p:cNvPr id="578" name="Google Shape;578;p49"/>
          <p:cNvSpPr txBox="1"/>
          <p:nvPr/>
        </p:nvSpPr>
        <p:spPr>
          <a:xfrm>
            <a:off x="1850600" y="439387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Pointers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49"/>
          <p:cNvSpPr txBox="1"/>
          <p:nvPr/>
        </p:nvSpPr>
        <p:spPr>
          <a:xfrm>
            <a:off x="357450" y="4232475"/>
            <a:ext cx="1364700" cy="76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* &amp; -&gt;</a:t>
            </a:r>
            <a:endParaRPr b="1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0" name="Google Shape;580;p49"/>
          <p:cNvSpPr txBox="1"/>
          <p:nvPr/>
        </p:nvSpPr>
        <p:spPr>
          <a:xfrm>
            <a:off x="1803900" y="326085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1" name="Google Shape;581;p49"/>
          <p:cNvPicPr preferRelativeResize="0"/>
          <p:nvPr/>
        </p:nvPicPr>
        <p:blipFill rotWithShape="1">
          <a:blip r:embed="rId3">
            <a:alphaModFix/>
          </a:blip>
          <a:srcRect b="12202" l="0" r="0" t="11807"/>
          <a:stretch/>
        </p:blipFill>
        <p:spPr>
          <a:xfrm>
            <a:off x="396800" y="3139125"/>
            <a:ext cx="1274341" cy="7665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2" name="Google Shape;582;p49"/>
          <p:cNvPicPr preferRelativeResize="0"/>
          <p:nvPr/>
        </p:nvPicPr>
        <p:blipFill rotWithShape="1">
          <a:blip r:embed="rId4">
            <a:alphaModFix/>
          </a:blip>
          <a:srcRect b="0" l="11193" r="12295" t="11166"/>
          <a:stretch/>
        </p:blipFill>
        <p:spPr>
          <a:xfrm>
            <a:off x="396800" y="1160550"/>
            <a:ext cx="1274350" cy="688323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3" name="Google Shape;583;p49"/>
          <p:cNvPicPr preferRelativeResize="0"/>
          <p:nvPr/>
        </p:nvPicPr>
        <p:blipFill rotWithShape="1">
          <a:blip r:embed="rId5">
            <a:alphaModFix/>
          </a:blip>
          <a:srcRect b="17183" l="0" r="2732" t="18110"/>
          <a:stretch/>
        </p:blipFill>
        <p:spPr>
          <a:xfrm>
            <a:off x="396800" y="2087475"/>
            <a:ext cx="1274350" cy="80099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4" name="Google Shape;584;p49"/>
          <p:cNvSpPr txBox="1"/>
          <p:nvPr/>
        </p:nvSpPr>
        <p:spPr>
          <a:xfrm>
            <a:off x="1774400" y="126320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“The Stack” - Layer 1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9"/>
          <p:cNvSpPr txBox="1"/>
          <p:nvPr/>
        </p:nvSpPr>
        <p:spPr>
          <a:xfrm>
            <a:off x="1803900" y="224037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“The Stack” - Layer N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0"/>
          <p:cNvSpPr txBox="1"/>
          <p:nvPr>
            <p:ph type="title"/>
          </p:nvPr>
        </p:nvSpPr>
        <p:spPr>
          <a:xfrm>
            <a:off x="311700" y="267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000"/>
              <a:t>References</a:t>
            </a:r>
            <a:r>
              <a:rPr lang="en" sz="2000"/>
              <a:t> are like aliases for existing variables (e.g. int</a:t>
            </a:r>
            <a:r>
              <a:rPr b="1" lang="en" sz="2000">
                <a:solidFill>
                  <a:srgbClr val="0000FF"/>
                </a:solidFill>
              </a:rPr>
              <a:t>&amp;</a:t>
            </a:r>
            <a:r>
              <a:rPr lang="en" sz="2000"/>
              <a:t> b)</a:t>
            </a:r>
            <a:endParaRPr b="1" sz="2000"/>
          </a:p>
        </p:txBody>
      </p:sp>
      <p:sp>
        <p:nvSpPr>
          <p:cNvPr id="591" name="Google Shape;591;p50"/>
          <p:cNvSpPr/>
          <p:nvPr/>
        </p:nvSpPr>
        <p:spPr>
          <a:xfrm>
            <a:off x="3174450" y="5232525"/>
            <a:ext cx="32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0"/>
          <p:cNvSpPr txBox="1"/>
          <p:nvPr/>
        </p:nvSpPr>
        <p:spPr>
          <a:xfrm>
            <a:off x="1724550" y="1148500"/>
            <a:ext cx="65772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Arial"/>
              <a:buNone/>
            </a:pPr>
            <a:r>
              <a:rPr b="1" i="0" lang="en" sz="4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a = 10;</a:t>
            </a:r>
            <a:endParaRPr b="1" i="0" sz="4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Arial"/>
              <a:buNone/>
            </a:pPr>
            <a:r>
              <a:t/>
            </a:r>
            <a:endParaRPr b="1" i="0" sz="4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1"/>
          <p:cNvSpPr/>
          <p:nvPr/>
        </p:nvSpPr>
        <p:spPr>
          <a:xfrm>
            <a:off x="3468900" y="3453950"/>
            <a:ext cx="4644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1"/>
          <p:cNvSpPr/>
          <p:nvPr/>
        </p:nvSpPr>
        <p:spPr>
          <a:xfrm>
            <a:off x="2797750" y="3403050"/>
            <a:ext cx="4644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51"/>
          <p:cNvSpPr/>
          <p:nvPr/>
        </p:nvSpPr>
        <p:spPr>
          <a:xfrm>
            <a:off x="1759725" y="3403050"/>
            <a:ext cx="1038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51"/>
          <p:cNvSpPr txBox="1"/>
          <p:nvPr>
            <p:ph type="title"/>
          </p:nvPr>
        </p:nvSpPr>
        <p:spPr>
          <a:xfrm>
            <a:off x="311700" y="267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000"/>
              <a:t>References</a:t>
            </a:r>
            <a:r>
              <a:rPr lang="en" sz="2000"/>
              <a:t> are like aliases for existing variables (e.g. int</a:t>
            </a:r>
            <a:r>
              <a:rPr b="1" lang="en" sz="2000">
                <a:solidFill>
                  <a:srgbClr val="0000FF"/>
                </a:solidFill>
              </a:rPr>
              <a:t>&amp;</a:t>
            </a:r>
            <a:r>
              <a:rPr lang="en" sz="2000"/>
              <a:t> b)</a:t>
            </a:r>
            <a:endParaRPr b="1" sz="2000"/>
          </a:p>
        </p:txBody>
      </p:sp>
      <p:sp>
        <p:nvSpPr>
          <p:cNvPr id="601" name="Google Shape;601;p51"/>
          <p:cNvSpPr txBox="1"/>
          <p:nvPr/>
        </p:nvSpPr>
        <p:spPr>
          <a:xfrm>
            <a:off x="1724550" y="3205900"/>
            <a:ext cx="65772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Arial"/>
              <a:buNone/>
            </a:pPr>
            <a:r>
              <a:rPr b="1" i="0" lang="en" sz="4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int&amp; b = a;</a:t>
            </a:r>
            <a:endParaRPr b="1" i="0" sz="4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Arial"/>
              <a:buNone/>
            </a:pPr>
            <a:r>
              <a:t/>
            </a:r>
            <a:endParaRPr b="1" i="0" sz="4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2" name="Google Shape;602;p51"/>
          <p:cNvSpPr txBox="1"/>
          <p:nvPr/>
        </p:nvSpPr>
        <p:spPr>
          <a:xfrm>
            <a:off x="638875" y="2485825"/>
            <a:ext cx="906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endParaRPr b="0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1"/>
          <p:cNvSpPr txBox="1"/>
          <p:nvPr/>
        </p:nvSpPr>
        <p:spPr>
          <a:xfrm>
            <a:off x="4894100" y="2485825"/>
            <a:ext cx="14796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Variable Name</a:t>
            </a:r>
            <a:endParaRPr b="0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1"/>
          <p:cNvSpPr txBox="1"/>
          <p:nvPr/>
        </p:nvSpPr>
        <p:spPr>
          <a:xfrm>
            <a:off x="2016475" y="2485825"/>
            <a:ext cx="24513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Declares Reference Type</a:t>
            </a:r>
            <a:endParaRPr b="0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51"/>
          <p:cNvCxnSpPr>
            <a:stCxn id="603" idx="2"/>
            <a:endCxn id="597" idx="0"/>
          </p:cNvCxnSpPr>
          <p:nvPr/>
        </p:nvCxnSpPr>
        <p:spPr>
          <a:xfrm rot="5400000">
            <a:off x="4415450" y="2235475"/>
            <a:ext cx="504000" cy="19329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6" name="Google Shape;606;p51"/>
          <p:cNvCxnSpPr>
            <a:stCxn id="604" idx="2"/>
            <a:endCxn id="598" idx="0"/>
          </p:cNvCxnSpPr>
          <p:nvPr/>
        </p:nvCxnSpPr>
        <p:spPr>
          <a:xfrm rot="5400000">
            <a:off x="2909575" y="3070375"/>
            <a:ext cx="453000" cy="212100"/>
          </a:xfrm>
          <a:prstGeom prst="curvedConnector3">
            <a:avLst>
              <a:gd fmla="val 5001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7" name="Google Shape;607;p51"/>
          <p:cNvCxnSpPr>
            <a:stCxn id="602" idx="2"/>
            <a:endCxn id="599" idx="0"/>
          </p:cNvCxnSpPr>
          <p:nvPr/>
        </p:nvCxnSpPr>
        <p:spPr>
          <a:xfrm flipH="1" rot="-5400000">
            <a:off x="1458775" y="2583025"/>
            <a:ext cx="453000" cy="1186800"/>
          </a:xfrm>
          <a:prstGeom prst="curvedConnector3">
            <a:avLst>
              <a:gd fmla="val 5001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8" name="Google Shape;608;p51"/>
          <p:cNvSpPr/>
          <p:nvPr/>
        </p:nvSpPr>
        <p:spPr>
          <a:xfrm>
            <a:off x="3174450" y="5232525"/>
            <a:ext cx="32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51"/>
          <p:cNvSpPr txBox="1"/>
          <p:nvPr/>
        </p:nvSpPr>
        <p:spPr>
          <a:xfrm>
            <a:off x="1724550" y="1148500"/>
            <a:ext cx="65772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Arial"/>
              <a:buNone/>
            </a:pPr>
            <a:r>
              <a:rPr b="1" i="0" lang="en" sz="4350" u="none" cap="none" strike="noStrike">
                <a:solidFill>
                  <a:srgbClr val="B7B7B7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a = 10;</a:t>
            </a:r>
            <a:endParaRPr b="1" i="0" sz="4350" u="none" cap="none" strike="noStrike">
              <a:solidFill>
                <a:srgbClr val="B7B7B7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Arial"/>
              <a:buNone/>
            </a:pPr>
            <a:r>
              <a:t/>
            </a:r>
            <a:endParaRPr b="1" i="0" sz="4350" u="none" cap="none" strike="noStrike">
              <a:solidFill>
                <a:srgbClr val="B7B7B7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2"/>
          <p:cNvSpPr/>
          <p:nvPr/>
        </p:nvSpPr>
        <p:spPr>
          <a:xfrm>
            <a:off x="3468900" y="3453950"/>
            <a:ext cx="4644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52"/>
          <p:cNvSpPr/>
          <p:nvPr/>
        </p:nvSpPr>
        <p:spPr>
          <a:xfrm>
            <a:off x="2797750" y="3403050"/>
            <a:ext cx="4644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52"/>
          <p:cNvSpPr/>
          <p:nvPr/>
        </p:nvSpPr>
        <p:spPr>
          <a:xfrm>
            <a:off x="1759725" y="3403050"/>
            <a:ext cx="1038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52"/>
          <p:cNvSpPr txBox="1"/>
          <p:nvPr>
            <p:ph type="title"/>
          </p:nvPr>
        </p:nvSpPr>
        <p:spPr>
          <a:xfrm>
            <a:off x="311700" y="267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000"/>
              <a:t>References</a:t>
            </a:r>
            <a:r>
              <a:rPr lang="en" sz="2000"/>
              <a:t> are like aliases for existing variables (e.g. int</a:t>
            </a:r>
            <a:r>
              <a:rPr b="1" lang="en" sz="2000">
                <a:solidFill>
                  <a:srgbClr val="0000FF"/>
                </a:solidFill>
              </a:rPr>
              <a:t>&amp;</a:t>
            </a:r>
            <a:r>
              <a:rPr lang="en" sz="2000"/>
              <a:t> b)</a:t>
            </a:r>
            <a:endParaRPr b="1" sz="2000"/>
          </a:p>
        </p:txBody>
      </p:sp>
      <p:sp>
        <p:nvSpPr>
          <p:cNvPr id="618" name="Google Shape;618;p52"/>
          <p:cNvSpPr txBox="1"/>
          <p:nvPr/>
        </p:nvSpPr>
        <p:spPr>
          <a:xfrm>
            <a:off x="1724550" y="3205900"/>
            <a:ext cx="65772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Arial"/>
              <a:buNone/>
            </a:pPr>
            <a:r>
              <a:rPr b="1" i="0" lang="en" sz="4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int&amp; b = a;</a:t>
            </a:r>
            <a:endParaRPr b="1" i="0" sz="4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Arial"/>
              <a:buNone/>
            </a:pPr>
            <a:r>
              <a:t/>
            </a:r>
            <a:endParaRPr b="1" i="0" sz="4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9" name="Google Shape;619;p52"/>
          <p:cNvSpPr txBox="1"/>
          <p:nvPr/>
        </p:nvSpPr>
        <p:spPr>
          <a:xfrm>
            <a:off x="638875" y="2485825"/>
            <a:ext cx="906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endParaRPr b="0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52"/>
          <p:cNvSpPr txBox="1"/>
          <p:nvPr/>
        </p:nvSpPr>
        <p:spPr>
          <a:xfrm>
            <a:off x="4894100" y="2485825"/>
            <a:ext cx="14796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Variable Name</a:t>
            </a:r>
            <a:endParaRPr b="0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2"/>
          <p:cNvSpPr txBox="1"/>
          <p:nvPr/>
        </p:nvSpPr>
        <p:spPr>
          <a:xfrm>
            <a:off x="2016475" y="2485825"/>
            <a:ext cx="24513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Declares Reference Type</a:t>
            </a:r>
            <a:endParaRPr b="0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2" name="Google Shape;622;p52"/>
          <p:cNvCxnSpPr>
            <a:stCxn id="620" idx="2"/>
            <a:endCxn id="614" idx="0"/>
          </p:cNvCxnSpPr>
          <p:nvPr/>
        </p:nvCxnSpPr>
        <p:spPr>
          <a:xfrm rot="5400000">
            <a:off x="4415450" y="2235475"/>
            <a:ext cx="504000" cy="19329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3" name="Google Shape;623;p52"/>
          <p:cNvCxnSpPr>
            <a:stCxn id="621" idx="2"/>
            <a:endCxn id="615" idx="0"/>
          </p:cNvCxnSpPr>
          <p:nvPr/>
        </p:nvCxnSpPr>
        <p:spPr>
          <a:xfrm rot="5400000">
            <a:off x="2909575" y="3070375"/>
            <a:ext cx="453000" cy="212100"/>
          </a:xfrm>
          <a:prstGeom prst="curvedConnector3">
            <a:avLst>
              <a:gd fmla="val 5001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4" name="Google Shape;624;p52"/>
          <p:cNvCxnSpPr>
            <a:stCxn id="619" idx="2"/>
            <a:endCxn id="616" idx="0"/>
          </p:cNvCxnSpPr>
          <p:nvPr/>
        </p:nvCxnSpPr>
        <p:spPr>
          <a:xfrm flipH="1" rot="-5400000">
            <a:off x="1458775" y="2583025"/>
            <a:ext cx="453000" cy="1186800"/>
          </a:xfrm>
          <a:prstGeom prst="curvedConnector3">
            <a:avLst>
              <a:gd fmla="val 5001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5" name="Google Shape;625;p52"/>
          <p:cNvSpPr/>
          <p:nvPr/>
        </p:nvSpPr>
        <p:spPr>
          <a:xfrm>
            <a:off x="3174450" y="5232525"/>
            <a:ext cx="32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52"/>
          <p:cNvSpPr txBox="1"/>
          <p:nvPr/>
        </p:nvSpPr>
        <p:spPr>
          <a:xfrm>
            <a:off x="1544875" y="4375175"/>
            <a:ext cx="662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References “point” to the same memory as another variable.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27" name="Google Shape;627;p52"/>
          <p:cNvSpPr txBox="1"/>
          <p:nvPr/>
        </p:nvSpPr>
        <p:spPr>
          <a:xfrm>
            <a:off x="1724550" y="1148500"/>
            <a:ext cx="65772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Arial"/>
              <a:buNone/>
            </a:pPr>
            <a:r>
              <a:rPr b="1" i="0" lang="en" sz="4350" u="none" cap="none" strike="noStrike">
                <a:solidFill>
                  <a:srgbClr val="B7B7B7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a = 10;</a:t>
            </a:r>
            <a:endParaRPr b="1" i="0" sz="4350" u="none" cap="none" strike="noStrike">
              <a:solidFill>
                <a:srgbClr val="B7B7B7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Arial"/>
              <a:buNone/>
            </a:pPr>
            <a:r>
              <a:t/>
            </a:r>
            <a:endParaRPr b="1" i="0" sz="4350" u="none" cap="none" strike="noStrike">
              <a:solidFill>
                <a:srgbClr val="B7B7B7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000"/>
              <a:t>References</a:t>
            </a:r>
            <a:r>
              <a:rPr lang="en" sz="2000"/>
              <a:t> are like aliases for existing variables (e.g. int</a:t>
            </a:r>
            <a:r>
              <a:rPr b="1" lang="en" sz="2000">
                <a:solidFill>
                  <a:srgbClr val="0000FF"/>
                </a:solidFill>
              </a:rPr>
              <a:t>&amp;</a:t>
            </a:r>
            <a:r>
              <a:rPr lang="en" sz="2000"/>
              <a:t> b)</a:t>
            </a:r>
            <a:endParaRPr b="1" sz="2000"/>
          </a:p>
        </p:txBody>
      </p:sp>
      <p:sp>
        <p:nvSpPr>
          <p:cNvPr id="633" name="Google Shape;633;p53"/>
          <p:cNvSpPr txBox="1"/>
          <p:nvPr/>
        </p:nvSpPr>
        <p:spPr>
          <a:xfrm>
            <a:off x="859175" y="1248925"/>
            <a:ext cx="3600000" cy="3682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a = 10;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int&amp; b = a;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b++;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a &lt;&lt; " " &lt;&lt; b &lt;&lt; endl;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b = 32;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// a = 32;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a &lt;&lt; " " &lt;&lt; b &lt;&lt; endl;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4" name="Google Shape;634;p53"/>
          <p:cNvSpPr txBox="1"/>
          <p:nvPr/>
        </p:nvSpPr>
        <p:spPr>
          <a:xfrm>
            <a:off x="5067775" y="2167800"/>
            <a:ext cx="4312500" cy="1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another name for the variable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b="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the same memory!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a change occurs in one, the other changes since it is the same memory being updated.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5" name="Google Shape;635;p53"/>
          <p:cNvCxnSpPr/>
          <p:nvPr/>
        </p:nvCxnSpPr>
        <p:spPr>
          <a:xfrm rot="10800000">
            <a:off x="1953425" y="3162425"/>
            <a:ext cx="3090300" cy="120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6" name="Google Shape;636;p53"/>
          <p:cNvCxnSpPr/>
          <p:nvPr/>
        </p:nvCxnSpPr>
        <p:spPr>
          <a:xfrm flipH="1">
            <a:off x="2185550" y="3314450"/>
            <a:ext cx="2866200" cy="632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Basic Data Types</a:t>
            </a:r>
            <a:endParaRPr/>
          </a:p>
        </p:txBody>
      </p:sp>
      <p:sp>
        <p:nvSpPr>
          <p:cNvPr id="104" name="Google Shape;104;p6"/>
          <p:cNvSpPr txBox="1"/>
          <p:nvPr/>
        </p:nvSpPr>
        <p:spPr>
          <a:xfrm>
            <a:off x="311700" y="3558950"/>
            <a:ext cx="636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https://www.w3schools.com/cpp/cpp_data_types.asp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6"/>
          <p:cNvPicPr preferRelativeResize="0"/>
          <p:nvPr/>
        </p:nvPicPr>
        <p:blipFill rotWithShape="1">
          <a:blip r:embed="rId4">
            <a:alphaModFix/>
          </a:blip>
          <a:srcRect b="0" l="0" r="37578" t="0"/>
          <a:stretch/>
        </p:blipFill>
        <p:spPr>
          <a:xfrm>
            <a:off x="164575" y="1605700"/>
            <a:ext cx="6588600" cy="19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6"/>
          <p:cNvSpPr txBox="1"/>
          <p:nvPr/>
        </p:nvSpPr>
        <p:spPr>
          <a:xfrm>
            <a:off x="311700" y="1941150"/>
            <a:ext cx="441600" cy="325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"/>
          <p:cNvSpPr txBox="1"/>
          <p:nvPr/>
        </p:nvSpPr>
        <p:spPr>
          <a:xfrm>
            <a:off x="311700" y="2550750"/>
            <a:ext cx="1035900" cy="325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double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6"/>
          <p:cNvSpPr txBox="1"/>
          <p:nvPr/>
        </p:nvSpPr>
        <p:spPr>
          <a:xfrm>
            <a:off x="311700" y="3160350"/>
            <a:ext cx="1035900" cy="325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6"/>
          <p:cNvSpPr txBox="1"/>
          <p:nvPr/>
        </p:nvSpPr>
        <p:spPr>
          <a:xfrm>
            <a:off x="311700" y="2266950"/>
            <a:ext cx="1035900" cy="28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 txBox="1"/>
          <p:nvPr/>
        </p:nvSpPr>
        <p:spPr>
          <a:xfrm>
            <a:off x="311700" y="2876550"/>
            <a:ext cx="1035900" cy="28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boolean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 txBox="1"/>
          <p:nvPr/>
        </p:nvSpPr>
        <p:spPr>
          <a:xfrm>
            <a:off x="6753175" y="1941150"/>
            <a:ext cx="18417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 2, 3, 4, -25, 0, 2343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6"/>
          <p:cNvSpPr txBox="1"/>
          <p:nvPr/>
        </p:nvSpPr>
        <p:spPr>
          <a:xfrm>
            <a:off x="6753175" y="2550750"/>
            <a:ext cx="18792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3.14159, -1.5000000001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 txBox="1"/>
          <p:nvPr/>
        </p:nvSpPr>
        <p:spPr>
          <a:xfrm>
            <a:off x="6753175" y="3160350"/>
            <a:ext cx="18792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‘A’, ‘a’, ‘b’, ‘C’, ‘1’, ‘6’, ‘\n’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6"/>
          <p:cNvSpPr txBox="1"/>
          <p:nvPr/>
        </p:nvSpPr>
        <p:spPr>
          <a:xfrm>
            <a:off x="6753175" y="2266950"/>
            <a:ext cx="1489800" cy="28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3.14159, -1.5001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6"/>
          <p:cNvSpPr txBox="1"/>
          <p:nvPr/>
        </p:nvSpPr>
        <p:spPr>
          <a:xfrm>
            <a:off x="6753175" y="2876550"/>
            <a:ext cx="1662000" cy="28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true, false, 0, 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 txBox="1"/>
          <p:nvPr/>
        </p:nvSpPr>
        <p:spPr>
          <a:xfrm>
            <a:off x="6753175" y="1636350"/>
            <a:ext cx="18417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Why should we use them?</a:t>
            </a:r>
            <a:endParaRPr b="1" sz="2000"/>
          </a:p>
        </p:txBody>
      </p:sp>
      <p:sp>
        <p:nvSpPr>
          <p:cNvPr id="642" name="Google Shape;642;p56"/>
          <p:cNvSpPr txBox="1"/>
          <p:nvPr/>
        </p:nvSpPr>
        <p:spPr>
          <a:xfrm>
            <a:off x="859175" y="1248925"/>
            <a:ext cx="3600000" cy="3682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a = 10;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int&amp; b = a;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b++;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a &lt;&lt; " " &lt;&lt; b &lt;&lt; endl;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a = 32;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a &lt;&lt; " " &lt;&lt; b &lt;&lt; endl;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References are considered “safe” pointers with restrictions.</a:t>
            </a:r>
            <a:endParaRPr b="1" sz="2000"/>
          </a:p>
        </p:txBody>
      </p:sp>
      <p:graphicFrame>
        <p:nvGraphicFramePr>
          <p:cNvPr id="648" name="Google Shape;648;p54"/>
          <p:cNvGraphicFramePr/>
          <p:nvPr/>
        </p:nvGraphicFramePr>
        <p:xfrm>
          <a:off x="1029575" y="127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828800"/>
                <a:gridCol w="828800"/>
              </a:tblGrid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Address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90000000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01010110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90000001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00000110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90000002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11000111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90000003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11000111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90000004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11000000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90000005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11111011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90000006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10000101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90000007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10000101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90000008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10000100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90000009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10110101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9000000A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10110101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9000000B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10110101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pic>
        <p:nvPicPr>
          <p:cNvPr id="649" name="Google Shape;6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7175" y="1514000"/>
            <a:ext cx="304800" cy="9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4"/>
          <p:cNvSpPr txBox="1"/>
          <p:nvPr/>
        </p:nvSpPr>
        <p:spPr>
          <a:xfrm>
            <a:off x="3060025" y="1826075"/>
            <a:ext cx="1691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 sum;     (4 bytes)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7175" y="2509550"/>
            <a:ext cx="304800" cy="19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54"/>
          <p:cNvSpPr txBox="1"/>
          <p:nvPr/>
        </p:nvSpPr>
        <p:spPr>
          <a:xfrm>
            <a:off x="3060025" y="3251150"/>
            <a:ext cx="209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float&amp; sumReference;   (8 bytes)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54"/>
          <p:cNvSpPr/>
          <p:nvPr/>
        </p:nvSpPr>
        <p:spPr>
          <a:xfrm>
            <a:off x="1857375" y="2509525"/>
            <a:ext cx="829800" cy="1977600"/>
          </a:xfrm>
          <a:prstGeom prst="rect">
            <a:avLst/>
          </a:prstGeom>
          <a:solidFill>
            <a:srgbClr val="B45F06">
              <a:alpha val="21568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54"/>
          <p:cNvSpPr/>
          <p:nvPr/>
        </p:nvSpPr>
        <p:spPr>
          <a:xfrm>
            <a:off x="1029575" y="1514000"/>
            <a:ext cx="829800" cy="253800"/>
          </a:xfrm>
          <a:prstGeom prst="rect">
            <a:avLst/>
          </a:prstGeom>
          <a:solidFill>
            <a:srgbClr val="B45F06">
              <a:alpha val="21568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5" name="Google Shape;655;p54"/>
          <p:cNvCxnSpPr>
            <a:endCxn id="654" idx="1"/>
          </p:cNvCxnSpPr>
          <p:nvPr/>
        </p:nvCxnSpPr>
        <p:spPr>
          <a:xfrm flipH="1" rot="5400000">
            <a:off x="522575" y="2147900"/>
            <a:ext cx="1841700" cy="827700"/>
          </a:xfrm>
          <a:prstGeom prst="bentConnector4">
            <a:avLst>
              <a:gd fmla="val -433" name="adj1"/>
              <a:gd fmla="val 153782" name="adj2"/>
            </a:avLst>
          </a:prstGeom>
          <a:noFill/>
          <a:ln cap="flat" cmpd="sng" w="28575">
            <a:solidFill>
              <a:srgbClr val="B45F0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6" name="Google Shape;656;p54"/>
          <p:cNvSpPr txBox="1"/>
          <p:nvPr/>
        </p:nvSpPr>
        <p:spPr>
          <a:xfrm>
            <a:off x="3422675" y="353037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9000000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54"/>
          <p:cNvSpPr txBox="1"/>
          <p:nvPr/>
        </p:nvSpPr>
        <p:spPr>
          <a:xfrm>
            <a:off x="5421900" y="1640900"/>
            <a:ext cx="3410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reference saves the address to a variable in memory.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References are considered “safe” pointers with restrictions.</a:t>
            </a:r>
            <a:endParaRPr b="1" sz="2000"/>
          </a:p>
        </p:txBody>
      </p:sp>
      <p:graphicFrame>
        <p:nvGraphicFramePr>
          <p:cNvPr id="663" name="Google Shape;663;p55"/>
          <p:cNvGraphicFramePr/>
          <p:nvPr/>
        </p:nvGraphicFramePr>
        <p:xfrm>
          <a:off x="1029575" y="127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828800"/>
                <a:gridCol w="828800"/>
              </a:tblGrid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Address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90000000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01010110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90000001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00000110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90000002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11000111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90000003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11000111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90000004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11000000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90000005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11111011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90000006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10000101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90000007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10000101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90000008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10000100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90000009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10110101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9000000A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10110101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</a:rPr>
                        <a:t>9000000B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10110101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pic>
        <p:nvPicPr>
          <p:cNvPr id="664" name="Google Shape;66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7175" y="1514000"/>
            <a:ext cx="304800" cy="9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55"/>
          <p:cNvSpPr txBox="1"/>
          <p:nvPr/>
        </p:nvSpPr>
        <p:spPr>
          <a:xfrm>
            <a:off x="3060025" y="1826075"/>
            <a:ext cx="1691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 sum;     (4 bytes)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6" name="Google Shape;66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7175" y="2509550"/>
            <a:ext cx="304800" cy="19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55"/>
          <p:cNvSpPr txBox="1"/>
          <p:nvPr/>
        </p:nvSpPr>
        <p:spPr>
          <a:xfrm>
            <a:off x="3060025" y="3251150"/>
            <a:ext cx="209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float&amp; sumReference = sum;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(8 bytes)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55"/>
          <p:cNvSpPr/>
          <p:nvPr/>
        </p:nvSpPr>
        <p:spPr>
          <a:xfrm>
            <a:off x="1857375" y="2509525"/>
            <a:ext cx="829800" cy="1977600"/>
          </a:xfrm>
          <a:prstGeom prst="rect">
            <a:avLst/>
          </a:prstGeom>
          <a:solidFill>
            <a:srgbClr val="B45F06">
              <a:alpha val="21568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55"/>
          <p:cNvSpPr/>
          <p:nvPr/>
        </p:nvSpPr>
        <p:spPr>
          <a:xfrm>
            <a:off x="1029575" y="1514000"/>
            <a:ext cx="829800" cy="253800"/>
          </a:xfrm>
          <a:prstGeom prst="rect">
            <a:avLst/>
          </a:prstGeom>
          <a:solidFill>
            <a:srgbClr val="B45F06">
              <a:alpha val="21568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0" name="Google Shape;670;p55"/>
          <p:cNvCxnSpPr>
            <a:endCxn id="669" idx="1"/>
          </p:cNvCxnSpPr>
          <p:nvPr/>
        </p:nvCxnSpPr>
        <p:spPr>
          <a:xfrm flipH="1" rot="5400000">
            <a:off x="522575" y="2147900"/>
            <a:ext cx="1841700" cy="827700"/>
          </a:xfrm>
          <a:prstGeom prst="bentConnector4">
            <a:avLst>
              <a:gd fmla="val -433" name="adj1"/>
              <a:gd fmla="val 153782" name="adj2"/>
            </a:avLst>
          </a:prstGeom>
          <a:noFill/>
          <a:ln cap="flat" cmpd="sng" w="28575">
            <a:solidFill>
              <a:srgbClr val="B45F0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1" name="Google Shape;671;p55"/>
          <p:cNvSpPr txBox="1"/>
          <p:nvPr/>
        </p:nvSpPr>
        <p:spPr>
          <a:xfrm>
            <a:off x="3422675" y="368277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9000000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55"/>
          <p:cNvSpPr txBox="1"/>
          <p:nvPr/>
        </p:nvSpPr>
        <p:spPr>
          <a:xfrm>
            <a:off x="5421900" y="1640900"/>
            <a:ext cx="3410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reference saves the address to a variable in memory.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55"/>
          <p:cNvSpPr txBox="1"/>
          <p:nvPr/>
        </p:nvSpPr>
        <p:spPr>
          <a:xfrm>
            <a:off x="5170650" y="2980225"/>
            <a:ext cx="4188300" cy="15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Restrictions</a:t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memory is assumed to exist!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Cannot point to invalid location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must be initialized from another variable.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cannot be changed.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000"/>
              <a:t>Read Only Variables:</a:t>
            </a:r>
            <a:r>
              <a:rPr lang="en" sz="2000"/>
              <a:t> The keyword </a:t>
            </a:r>
            <a:r>
              <a:rPr b="1" lang="en" sz="2000">
                <a:solidFill>
                  <a:srgbClr val="0000FF"/>
                </a:solidFill>
              </a:rPr>
              <a:t>const</a:t>
            </a:r>
            <a:r>
              <a:rPr lang="en" sz="2000"/>
              <a:t> means that the variable cannot be changed.</a:t>
            </a:r>
            <a:endParaRPr b="1" sz="2000"/>
          </a:p>
        </p:txBody>
      </p:sp>
      <p:sp>
        <p:nvSpPr>
          <p:cNvPr id="679" name="Google Shape;679;p57"/>
          <p:cNvSpPr txBox="1"/>
          <p:nvPr/>
        </p:nvSpPr>
        <p:spPr>
          <a:xfrm>
            <a:off x="859175" y="1248925"/>
            <a:ext cx="3600000" cy="3682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a = 10;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int&amp; b = a;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b++;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a &lt;&lt; " " &lt;&lt; b &lt;&lt; endl;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a = 32;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a &lt;&lt; " " &lt;&lt; b &lt;&lt; endl;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0" name="Google Shape;680;p57"/>
          <p:cNvSpPr/>
          <p:nvPr/>
        </p:nvSpPr>
        <p:spPr>
          <a:xfrm>
            <a:off x="200150" y="2816300"/>
            <a:ext cx="1240920" cy="722358"/>
          </a:xfrm>
          <a:prstGeom prst="irregularSeal2">
            <a:avLst/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Fail!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8"/>
          <p:cNvSpPr txBox="1"/>
          <p:nvPr>
            <p:ph type="title"/>
          </p:nvPr>
        </p:nvSpPr>
        <p:spPr>
          <a:xfrm>
            <a:off x="311700" y="292625"/>
            <a:ext cx="85206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000"/>
              <a:t>Output Parameters:</a:t>
            </a:r>
            <a:r>
              <a:rPr lang="en" sz="2000"/>
              <a:t> </a:t>
            </a:r>
            <a:r>
              <a:rPr i="1" lang="en" sz="2000"/>
              <a:t>Passing by reference</a:t>
            </a:r>
            <a:r>
              <a:rPr lang="en" sz="2000"/>
              <a:t> allows you to change variables within a function.</a:t>
            </a:r>
            <a:endParaRPr b="1" sz="2000"/>
          </a:p>
        </p:txBody>
      </p:sp>
      <p:sp>
        <p:nvSpPr>
          <p:cNvPr id="686" name="Google Shape;686;p58"/>
          <p:cNvSpPr txBox="1"/>
          <p:nvPr/>
        </p:nvSpPr>
        <p:spPr>
          <a:xfrm>
            <a:off x="859175" y="1248925"/>
            <a:ext cx="3600000" cy="3682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void add(int a, int b, int&amp; sum) {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sum = a + b;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sum;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add(1, 2, sum);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cout &lt;&lt; sum &lt;&lt; endl;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7" name="Google Shape;687;p58"/>
          <p:cNvSpPr txBox="1"/>
          <p:nvPr/>
        </p:nvSpPr>
        <p:spPr>
          <a:xfrm>
            <a:off x="4987700" y="236175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 is changed within the add function!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8" name="Google Shape;688;p58"/>
          <p:cNvCxnSpPr>
            <a:stCxn id="687" idx="1"/>
          </p:cNvCxnSpPr>
          <p:nvPr/>
        </p:nvCxnSpPr>
        <p:spPr>
          <a:xfrm rot="10800000">
            <a:off x="2666000" y="2297700"/>
            <a:ext cx="2321700" cy="315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9" name="Google Shape;689;p58"/>
          <p:cNvCxnSpPr>
            <a:stCxn id="687" idx="1"/>
          </p:cNvCxnSpPr>
          <p:nvPr/>
        </p:nvCxnSpPr>
        <p:spPr>
          <a:xfrm flipH="1">
            <a:off x="2738000" y="2613300"/>
            <a:ext cx="2249700" cy="1037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9"/>
          <p:cNvSpPr txBox="1"/>
          <p:nvPr>
            <p:ph type="title"/>
          </p:nvPr>
        </p:nvSpPr>
        <p:spPr>
          <a:xfrm>
            <a:off x="311700" y="292625"/>
            <a:ext cx="85206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000"/>
              <a:t>Output Parameters:</a:t>
            </a:r>
            <a:r>
              <a:rPr lang="en" sz="2000"/>
              <a:t> </a:t>
            </a:r>
            <a:r>
              <a:rPr i="1" lang="en" sz="2000"/>
              <a:t>Passing by reference</a:t>
            </a:r>
            <a:r>
              <a:rPr lang="en" sz="2000"/>
              <a:t> allows you to change variables within a function.</a:t>
            </a:r>
            <a:endParaRPr b="1" sz="2000"/>
          </a:p>
        </p:txBody>
      </p:sp>
      <p:sp>
        <p:nvSpPr>
          <p:cNvPr id="695" name="Google Shape;695;p59"/>
          <p:cNvSpPr txBox="1"/>
          <p:nvPr/>
        </p:nvSpPr>
        <p:spPr>
          <a:xfrm>
            <a:off x="859175" y="1248925"/>
            <a:ext cx="3600000" cy="3682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void add(int a, int b, int&amp; sum) {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sum = a + b;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sum;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add(1, 2, sum);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cout &lt;&lt; sum &lt;&lt; endl;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6" name="Google Shape;696;p59"/>
          <p:cNvSpPr txBox="1"/>
          <p:nvPr/>
        </p:nvSpPr>
        <p:spPr>
          <a:xfrm>
            <a:off x="4987700" y="236175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 is changed within the add function!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7" name="Google Shape;697;p59"/>
          <p:cNvCxnSpPr>
            <a:stCxn id="696" idx="1"/>
          </p:cNvCxnSpPr>
          <p:nvPr/>
        </p:nvCxnSpPr>
        <p:spPr>
          <a:xfrm rot="10800000">
            <a:off x="2666000" y="2297700"/>
            <a:ext cx="2321700" cy="315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8" name="Google Shape;698;p59"/>
          <p:cNvCxnSpPr>
            <a:stCxn id="696" idx="1"/>
          </p:cNvCxnSpPr>
          <p:nvPr/>
        </p:nvCxnSpPr>
        <p:spPr>
          <a:xfrm flipH="1">
            <a:off x="2738000" y="2613300"/>
            <a:ext cx="2249700" cy="1037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9" name="Google Shape;699;p59"/>
          <p:cNvSpPr txBox="1"/>
          <p:nvPr/>
        </p:nvSpPr>
        <p:spPr>
          <a:xfrm>
            <a:off x="4743450" y="812225"/>
            <a:ext cx="662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Pass by Value - Makes Copy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00" name="Google Shape;700;p59"/>
          <p:cNvSpPr txBox="1"/>
          <p:nvPr/>
        </p:nvSpPr>
        <p:spPr>
          <a:xfrm>
            <a:off x="4743450" y="1421825"/>
            <a:ext cx="662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Pass by Reference - Same Memory</a:t>
            </a:r>
            <a:endParaRPr b="0" i="0" sz="1800" u="none" cap="none" strike="noStrike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701" name="Google Shape;701;p59"/>
          <p:cNvCxnSpPr>
            <a:stCxn id="700" idx="1"/>
            <a:endCxn id="702" idx="0"/>
          </p:cNvCxnSpPr>
          <p:nvPr/>
        </p:nvCxnSpPr>
        <p:spPr>
          <a:xfrm flipH="1">
            <a:off x="3114150" y="1652675"/>
            <a:ext cx="1629300" cy="369000"/>
          </a:xfrm>
          <a:prstGeom prst="curvedConnector2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702" name="Google Shape;702;p59"/>
          <p:cNvSpPr/>
          <p:nvPr/>
        </p:nvSpPr>
        <p:spPr>
          <a:xfrm>
            <a:off x="2763150" y="2021725"/>
            <a:ext cx="702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3" name="Google Shape;703;p59"/>
          <p:cNvCxnSpPr>
            <a:stCxn id="699" idx="1"/>
            <a:endCxn id="704" idx="0"/>
          </p:cNvCxnSpPr>
          <p:nvPr/>
        </p:nvCxnSpPr>
        <p:spPr>
          <a:xfrm flipH="1">
            <a:off x="1862850" y="1043075"/>
            <a:ext cx="2880600" cy="978600"/>
          </a:xfrm>
          <a:prstGeom prst="curvedConnector2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704" name="Google Shape;704;p59"/>
          <p:cNvSpPr/>
          <p:nvPr/>
        </p:nvSpPr>
        <p:spPr>
          <a:xfrm>
            <a:off x="1511725" y="2021725"/>
            <a:ext cx="702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59"/>
          <p:cNvSpPr/>
          <p:nvPr/>
        </p:nvSpPr>
        <p:spPr>
          <a:xfrm>
            <a:off x="2084250" y="2021725"/>
            <a:ext cx="702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6" name="Google Shape;706;p59"/>
          <p:cNvCxnSpPr>
            <a:stCxn id="699" idx="1"/>
            <a:endCxn id="705" idx="0"/>
          </p:cNvCxnSpPr>
          <p:nvPr/>
        </p:nvCxnSpPr>
        <p:spPr>
          <a:xfrm flipH="1">
            <a:off x="2435250" y="1043075"/>
            <a:ext cx="2308200" cy="978600"/>
          </a:xfrm>
          <a:prstGeom prst="curvedConnector2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0"/>
          <p:cNvSpPr txBox="1"/>
          <p:nvPr>
            <p:ph type="title"/>
          </p:nvPr>
        </p:nvSpPr>
        <p:spPr>
          <a:xfrm>
            <a:off x="311700" y="292625"/>
            <a:ext cx="85206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000"/>
              <a:t>Key Takeaway:</a:t>
            </a:r>
            <a:r>
              <a:rPr lang="en" sz="2000"/>
              <a:t> In functions, pass by reference if you would like to use parameters as output variables.</a:t>
            </a:r>
            <a:endParaRPr sz="2000"/>
          </a:p>
        </p:txBody>
      </p:sp>
      <p:sp>
        <p:nvSpPr>
          <p:cNvPr id="712" name="Google Shape;712;p60"/>
          <p:cNvSpPr txBox="1"/>
          <p:nvPr/>
        </p:nvSpPr>
        <p:spPr>
          <a:xfrm>
            <a:off x="858600" y="1579050"/>
            <a:ext cx="7426800" cy="1985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1" i="0" lang="en" sz="2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divide(int a, int b, </a:t>
            </a:r>
            <a:r>
              <a:rPr b="1" i="0" lang="en" sz="2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int&amp; remainder</a:t>
            </a:r>
            <a:r>
              <a:rPr b="1" i="0" lang="en" sz="2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i="0" sz="2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1" i="0" lang="en" sz="2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2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remainder</a:t>
            </a:r>
            <a:r>
              <a:rPr b="1" i="0" lang="en" sz="2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a % b;</a:t>
            </a:r>
            <a:endParaRPr b="1" i="0" sz="2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1" i="0" lang="en" sz="2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a / b;</a:t>
            </a:r>
            <a:endParaRPr b="1" i="0" sz="2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1" i="0" lang="en" sz="2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2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3" name="Google Shape;713;p60"/>
          <p:cNvSpPr txBox="1"/>
          <p:nvPr/>
        </p:nvSpPr>
        <p:spPr>
          <a:xfrm>
            <a:off x="3674725" y="3962925"/>
            <a:ext cx="47607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Here we get the remainder from the parameter.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outputs!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4" name="Google Shape;714;p60"/>
          <p:cNvCxnSpPr>
            <a:stCxn id="713" idx="0"/>
          </p:cNvCxnSpPr>
          <p:nvPr/>
        </p:nvCxnSpPr>
        <p:spPr>
          <a:xfrm flipH="1" rot="5400000">
            <a:off x="5125075" y="3032925"/>
            <a:ext cx="1857300" cy="2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1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00"/>
              <a:t>Consider a data structure for an employee at a company using C++.</a:t>
            </a:r>
            <a:endParaRPr sz="1900"/>
          </a:p>
        </p:txBody>
      </p:sp>
      <p:sp>
        <p:nvSpPr>
          <p:cNvPr id="720" name="Google Shape;720;p61"/>
          <p:cNvSpPr txBox="1"/>
          <p:nvPr/>
        </p:nvSpPr>
        <p:spPr>
          <a:xfrm>
            <a:off x="874625" y="906750"/>
            <a:ext cx="2532000" cy="22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Employee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Date of Birth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Phone Number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etc...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61"/>
          <p:cNvPicPr preferRelativeResize="0"/>
          <p:nvPr/>
        </p:nvPicPr>
        <p:blipFill rotWithShape="1">
          <a:blip r:embed="rId3">
            <a:alphaModFix/>
          </a:blip>
          <a:srcRect b="17433" l="8524" r="8224" t="18629"/>
          <a:stretch/>
        </p:blipFill>
        <p:spPr>
          <a:xfrm>
            <a:off x="3758425" y="853625"/>
            <a:ext cx="4611700" cy="3541325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61"/>
          <p:cNvSpPr txBox="1"/>
          <p:nvPr/>
        </p:nvSpPr>
        <p:spPr>
          <a:xfrm>
            <a:off x="973325" y="3139300"/>
            <a:ext cx="2433300" cy="164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class Employee 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...</a:t>
            </a:r>
            <a:endParaRPr b="1" i="0" sz="950" u="none" cap="none" strike="noStrike">
              <a:solidFill>
                <a:schemeClr val="accent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Employee jsmith;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2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00"/>
              <a:t>Consider a data structure for an employee at a company using C++.</a:t>
            </a:r>
            <a:endParaRPr b="1" sz="1900"/>
          </a:p>
        </p:txBody>
      </p:sp>
      <p:sp>
        <p:nvSpPr>
          <p:cNvPr id="728" name="Google Shape;728;p62"/>
          <p:cNvSpPr txBox="1"/>
          <p:nvPr/>
        </p:nvSpPr>
        <p:spPr>
          <a:xfrm>
            <a:off x="874625" y="906750"/>
            <a:ext cx="2532000" cy="22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Employee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Date of Birth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Phone Number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etc...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9" name="Google Shape;729;p62"/>
          <p:cNvPicPr preferRelativeResize="0"/>
          <p:nvPr/>
        </p:nvPicPr>
        <p:blipFill rotWithShape="1">
          <a:blip r:embed="rId3">
            <a:alphaModFix/>
          </a:blip>
          <a:srcRect b="17433" l="8524" r="8224" t="18629"/>
          <a:stretch/>
        </p:blipFill>
        <p:spPr>
          <a:xfrm>
            <a:off x="3758425" y="853625"/>
            <a:ext cx="4611700" cy="354132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62"/>
          <p:cNvSpPr txBox="1"/>
          <p:nvPr/>
        </p:nvSpPr>
        <p:spPr>
          <a:xfrm>
            <a:off x="973325" y="3139300"/>
            <a:ext cx="2433300" cy="164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struct Employee 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...</a:t>
            </a:r>
            <a:endParaRPr b="1" i="0" sz="950" u="none" cap="none" strike="noStrike">
              <a:solidFill>
                <a:schemeClr val="accent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Employee jsmith;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3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Consider a data structure for an employee at a company using C++.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900"/>
          </a:p>
        </p:txBody>
      </p:sp>
      <p:sp>
        <p:nvSpPr>
          <p:cNvPr id="736" name="Google Shape;736;p63"/>
          <p:cNvSpPr txBox="1"/>
          <p:nvPr/>
        </p:nvSpPr>
        <p:spPr>
          <a:xfrm>
            <a:off x="874625" y="906750"/>
            <a:ext cx="2532000" cy="22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Employee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Date of Birth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Phone Number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etc...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63"/>
          <p:cNvSpPr txBox="1"/>
          <p:nvPr/>
        </p:nvSpPr>
        <p:spPr>
          <a:xfrm>
            <a:off x="3810875" y="853625"/>
            <a:ext cx="3563700" cy="414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struct Date 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month;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day;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year;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struct PhoneNumber 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areaCode;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number;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struct Employee {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char name[50];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id;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float salary;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Date dateOfBirth;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age;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PhoneNumber phone;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char email[100];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Basic Data Types</a:t>
            </a:r>
            <a:endParaRPr/>
          </a:p>
        </p:txBody>
      </p:sp>
      <p:sp>
        <p:nvSpPr>
          <p:cNvPr id="122" name="Google Shape;122;p7"/>
          <p:cNvSpPr txBox="1"/>
          <p:nvPr/>
        </p:nvSpPr>
        <p:spPr>
          <a:xfrm>
            <a:off x="311700" y="3558950"/>
            <a:ext cx="636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https://www.w3schools.com/cpp/cpp_data_types.asp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7"/>
          <p:cNvPicPr preferRelativeResize="0"/>
          <p:nvPr/>
        </p:nvPicPr>
        <p:blipFill rotWithShape="1">
          <a:blip r:embed="rId4">
            <a:alphaModFix/>
          </a:blip>
          <a:srcRect b="0" l="0" r="37578" t="0"/>
          <a:stretch/>
        </p:blipFill>
        <p:spPr>
          <a:xfrm>
            <a:off x="164575" y="1605700"/>
            <a:ext cx="6588600" cy="19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7"/>
          <p:cNvSpPr txBox="1"/>
          <p:nvPr/>
        </p:nvSpPr>
        <p:spPr>
          <a:xfrm>
            <a:off x="311700" y="1941150"/>
            <a:ext cx="441600" cy="325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7"/>
          <p:cNvSpPr txBox="1"/>
          <p:nvPr/>
        </p:nvSpPr>
        <p:spPr>
          <a:xfrm>
            <a:off x="311700" y="2550750"/>
            <a:ext cx="1035900" cy="325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double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7"/>
          <p:cNvSpPr txBox="1"/>
          <p:nvPr/>
        </p:nvSpPr>
        <p:spPr>
          <a:xfrm>
            <a:off x="311700" y="3160350"/>
            <a:ext cx="1035900" cy="325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7"/>
          <p:cNvSpPr txBox="1"/>
          <p:nvPr/>
        </p:nvSpPr>
        <p:spPr>
          <a:xfrm>
            <a:off x="311700" y="2266950"/>
            <a:ext cx="1035900" cy="28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7"/>
          <p:cNvSpPr txBox="1"/>
          <p:nvPr/>
        </p:nvSpPr>
        <p:spPr>
          <a:xfrm>
            <a:off x="311700" y="2876550"/>
            <a:ext cx="1035900" cy="28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boolean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"/>
          <p:cNvSpPr txBox="1"/>
          <p:nvPr/>
        </p:nvSpPr>
        <p:spPr>
          <a:xfrm>
            <a:off x="6753175" y="1941150"/>
            <a:ext cx="18417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 2, 3, 4, -25, 0, 2343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7"/>
          <p:cNvSpPr txBox="1"/>
          <p:nvPr/>
        </p:nvSpPr>
        <p:spPr>
          <a:xfrm>
            <a:off x="6753175" y="2550750"/>
            <a:ext cx="18792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3.14159, -1.5000000001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7"/>
          <p:cNvSpPr txBox="1"/>
          <p:nvPr/>
        </p:nvSpPr>
        <p:spPr>
          <a:xfrm>
            <a:off x="6753175" y="3160350"/>
            <a:ext cx="18792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‘A’, ‘a’, ‘b’, ‘C’, ‘1’, ‘6’, ‘\n’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7"/>
          <p:cNvSpPr txBox="1"/>
          <p:nvPr/>
        </p:nvSpPr>
        <p:spPr>
          <a:xfrm>
            <a:off x="6753175" y="2266950"/>
            <a:ext cx="1489800" cy="28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3.14159, -1.5001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7"/>
          <p:cNvSpPr txBox="1"/>
          <p:nvPr/>
        </p:nvSpPr>
        <p:spPr>
          <a:xfrm>
            <a:off x="6753175" y="2876550"/>
            <a:ext cx="1662000" cy="28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true, false, 0, 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7"/>
          <p:cNvSpPr txBox="1"/>
          <p:nvPr/>
        </p:nvSpPr>
        <p:spPr>
          <a:xfrm>
            <a:off x="6753175" y="1636350"/>
            <a:ext cx="18417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7"/>
          <p:cNvSpPr/>
          <p:nvPr/>
        </p:nvSpPr>
        <p:spPr>
          <a:xfrm>
            <a:off x="1699525" y="1941150"/>
            <a:ext cx="778800" cy="154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4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Consider a data structure for an employee at a company using C++.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900"/>
          </a:p>
        </p:txBody>
      </p:sp>
      <p:sp>
        <p:nvSpPr>
          <p:cNvPr id="743" name="Google Shape;743;p64"/>
          <p:cNvSpPr txBox="1"/>
          <p:nvPr/>
        </p:nvSpPr>
        <p:spPr>
          <a:xfrm>
            <a:off x="874625" y="906750"/>
            <a:ext cx="2532000" cy="22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Employee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Date of Birth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Phone Number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etc...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4"/>
          <p:cNvSpPr txBox="1"/>
          <p:nvPr/>
        </p:nvSpPr>
        <p:spPr>
          <a:xfrm>
            <a:off x="3818375" y="808700"/>
            <a:ext cx="3563700" cy="429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struct Date 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month;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day;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year;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struct PhoneNumber 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areaCode;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number;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struct Employee {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char name[50];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id;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float salary;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Date dateOfBirth;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age;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PhoneNumber phone;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char email[100];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en" sz="9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Employee manager; // ????</a:t>
            </a:r>
            <a:endParaRPr b="1" i="0" sz="9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5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Consider a data structure for an employee at a company using C++.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900"/>
          </a:p>
        </p:txBody>
      </p:sp>
      <p:sp>
        <p:nvSpPr>
          <p:cNvPr id="750" name="Google Shape;750;p65"/>
          <p:cNvSpPr txBox="1"/>
          <p:nvPr/>
        </p:nvSpPr>
        <p:spPr>
          <a:xfrm>
            <a:off x="874625" y="906750"/>
            <a:ext cx="2532000" cy="22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Employee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Date of Birth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Phone Number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etc...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65"/>
          <p:cNvSpPr txBox="1"/>
          <p:nvPr/>
        </p:nvSpPr>
        <p:spPr>
          <a:xfrm>
            <a:off x="3818375" y="808700"/>
            <a:ext cx="3563700" cy="429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struct Date 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month;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day;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year;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struct PhoneNumber 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areaCode;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number;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struct Employee {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char name[50];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id;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float salary;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Date dateOfBirth;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age;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PhoneNumber phone;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char email[100];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en" sz="9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Employee manager; // ????</a:t>
            </a:r>
            <a:endParaRPr b="1" i="0" sz="9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2" name="Google Shape;752;p65"/>
          <p:cNvSpPr/>
          <p:nvPr/>
        </p:nvSpPr>
        <p:spPr>
          <a:xfrm>
            <a:off x="4724225" y="4462175"/>
            <a:ext cx="1632300" cy="606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65"/>
          <p:cNvSpPr txBox="1"/>
          <p:nvPr/>
        </p:nvSpPr>
        <p:spPr>
          <a:xfrm>
            <a:off x="5398075" y="378087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Incomplete Type!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6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00"/>
              <a:t>Consider a data structure for an employee at a company using C++.</a:t>
            </a:r>
            <a:endParaRPr sz="1900"/>
          </a:p>
        </p:txBody>
      </p:sp>
      <p:sp>
        <p:nvSpPr>
          <p:cNvPr id="759" name="Google Shape;759;p66"/>
          <p:cNvSpPr txBox="1"/>
          <p:nvPr/>
        </p:nvSpPr>
        <p:spPr>
          <a:xfrm>
            <a:off x="874625" y="906750"/>
            <a:ext cx="2532000" cy="22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Employee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Date of Birth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Phone Number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etc...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66"/>
          <p:cNvSpPr txBox="1"/>
          <p:nvPr/>
        </p:nvSpPr>
        <p:spPr>
          <a:xfrm>
            <a:off x="3818375" y="808700"/>
            <a:ext cx="3563700" cy="429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struct Date 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month;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day;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year;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struct PhoneNumber 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areaCode;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number;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struct Employee {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char name[50];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id;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float salary;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Date dateOfBirth;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age;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PhoneNumber phone;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char email[100];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en" sz="9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Employee&amp; manager; // ????</a:t>
            </a:r>
            <a:endParaRPr b="1" i="0" sz="9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7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Consider a data structure for an employee at a company using C++.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900"/>
          </a:p>
        </p:txBody>
      </p:sp>
      <p:sp>
        <p:nvSpPr>
          <p:cNvPr id="766" name="Google Shape;766;p67"/>
          <p:cNvSpPr txBox="1"/>
          <p:nvPr/>
        </p:nvSpPr>
        <p:spPr>
          <a:xfrm>
            <a:off x="874625" y="906750"/>
            <a:ext cx="2532000" cy="22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Employee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Date of Birth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Phone Number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etc...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7"/>
          <p:cNvSpPr txBox="1"/>
          <p:nvPr/>
        </p:nvSpPr>
        <p:spPr>
          <a:xfrm>
            <a:off x="3818375" y="808700"/>
            <a:ext cx="3563700" cy="429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struct Date 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month;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day;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year;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struct PhoneNumber 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areaCode;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number;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struct Employee {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char name[50];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id;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float salary;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Date dateOfBirth;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age;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PhoneNumber phone;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char email[100];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en" sz="9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Employee&amp; manager; // ????</a:t>
            </a:r>
            <a:endParaRPr b="1" i="0" sz="9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8" name="Google Shape;768;p67"/>
          <p:cNvSpPr/>
          <p:nvPr/>
        </p:nvSpPr>
        <p:spPr>
          <a:xfrm>
            <a:off x="4926375" y="4424750"/>
            <a:ext cx="1632300" cy="606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7"/>
          <p:cNvSpPr txBox="1"/>
          <p:nvPr/>
        </p:nvSpPr>
        <p:spPr>
          <a:xfrm>
            <a:off x="5255800" y="374345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Uninitialized Reference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8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Consider a data structure for an employee at a company using C++.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900"/>
          </a:p>
        </p:txBody>
      </p:sp>
      <p:sp>
        <p:nvSpPr>
          <p:cNvPr id="775" name="Google Shape;775;p68"/>
          <p:cNvSpPr txBox="1"/>
          <p:nvPr/>
        </p:nvSpPr>
        <p:spPr>
          <a:xfrm>
            <a:off x="874625" y="906750"/>
            <a:ext cx="2532000" cy="22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Employee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Date of Birth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Phone Number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etc...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68"/>
          <p:cNvSpPr txBox="1"/>
          <p:nvPr/>
        </p:nvSpPr>
        <p:spPr>
          <a:xfrm>
            <a:off x="3818375" y="808700"/>
            <a:ext cx="3563700" cy="429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struct Date 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month;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day;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year;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struct PhoneNumber 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areaCode;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number;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struct Employee {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char name[50];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id;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float salary;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Date dateOfBirth;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int age;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PhoneNumber phone;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char email[100];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en" sz="9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Employee* manager;</a:t>
            </a:r>
            <a:endParaRPr b="1" i="0" sz="9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7" name="Google Shape;777;p68"/>
          <p:cNvSpPr/>
          <p:nvPr/>
        </p:nvSpPr>
        <p:spPr>
          <a:xfrm>
            <a:off x="5457950" y="4552025"/>
            <a:ext cx="561600" cy="4491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68"/>
          <p:cNvSpPr txBox="1"/>
          <p:nvPr/>
        </p:nvSpPr>
        <p:spPr>
          <a:xfrm>
            <a:off x="5524025" y="3923125"/>
            <a:ext cx="24108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First example of where pointers are useful!</a:t>
            </a:r>
            <a:endParaRPr b="0" i="0" sz="13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9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00"/>
              <a:t>Common data structures like linked lists and binary trees use this technique.</a:t>
            </a:r>
            <a:endParaRPr sz="1900"/>
          </a:p>
        </p:txBody>
      </p:sp>
      <p:sp>
        <p:nvSpPr>
          <p:cNvPr id="784" name="Google Shape;784;p69"/>
          <p:cNvSpPr txBox="1"/>
          <p:nvPr/>
        </p:nvSpPr>
        <p:spPr>
          <a:xfrm>
            <a:off x="1531850" y="1309825"/>
            <a:ext cx="1826700" cy="133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// Linked List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struct Node 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DataType data;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Node* next;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5" name="Google Shape;785;p69"/>
          <p:cNvSpPr txBox="1"/>
          <p:nvPr/>
        </p:nvSpPr>
        <p:spPr>
          <a:xfrm>
            <a:off x="5657300" y="1309825"/>
            <a:ext cx="1826700" cy="133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// Binary Tree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struct Node 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DataType data;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Node* left;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Node* right;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86" name="Google Shape;78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7200" y="2948550"/>
            <a:ext cx="2086890" cy="17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69"/>
          <p:cNvPicPr preferRelativeResize="0"/>
          <p:nvPr/>
        </p:nvPicPr>
        <p:blipFill rotWithShape="1">
          <a:blip r:embed="rId4">
            <a:alphaModFix/>
          </a:blip>
          <a:srcRect b="0" l="0" r="0" t="26105"/>
          <a:stretch/>
        </p:blipFill>
        <p:spPr>
          <a:xfrm>
            <a:off x="1070275" y="3357650"/>
            <a:ext cx="2685976" cy="10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Roadmap for Today</a:t>
            </a:r>
            <a:endParaRPr/>
          </a:p>
        </p:txBody>
      </p:sp>
      <p:sp>
        <p:nvSpPr>
          <p:cNvPr id="793" name="Google Shape;793;p70"/>
          <p:cNvSpPr txBox="1"/>
          <p:nvPr/>
        </p:nvSpPr>
        <p:spPr>
          <a:xfrm>
            <a:off x="1850600" y="439387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Pointers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70"/>
          <p:cNvSpPr txBox="1"/>
          <p:nvPr/>
        </p:nvSpPr>
        <p:spPr>
          <a:xfrm>
            <a:off x="357450" y="4232475"/>
            <a:ext cx="1364700" cy="76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* &amp; -&gt;</a:t>
            </a:r>
            <a:endParaRPr b="1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5" name="Google Shape;795;p70"/>
          <p:cNvSpPr txBox="1"/>
          <p:nvPr/>
        </p:nvSpPr>
        <p:spPr>
          <a:xfrm>
            <a:off x="1803900" y="326085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6" name="Google Shape;796;p70"/>
          <p:cNvPicPr preferRelativeResize="0"/>
          <p:nvPr/>
        </p:nvPicPr>
        <p:blipFill rotWithShape="1">
          <a:blip r:embed="rId3">
            <a:alphaModFix/>
          </a:blip>
          <a:srcRect b="12202" l="0" r="0" t="11807"/>
          <a:stretch/>
        </p:blipFill>
        <p:spPr>
          <a:xfrm>
            <a:off x="396800" y="3139125"/>
            <a:ext cx="1274341" cy="7665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7" name="Google Shape;797;p70"/>
          <p:cNvPicPr preferRelativeResize="0"/>
          <p:nvPr/>
        </p:nvPicPr>
        <p:blipFill rotWithShape="1">
          <a:blip r:embed="rId4">
            <a:alphaModFix/>
          </a:blip>
          <a:srcRect b="0" l="11193" r="12295" t="11166"/>
          <a:stretch/>
        </p:blipFill>
        <p:spPr>
          <a:xfrm>
            <a:off x="396800" y="1160550"/>
            <a:ext cx="1274350" cy="688323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8" name="Google Shape;798;p70"/>
          <p:cNvPicPr preferRelativeResize="0"/>
          <p:nvPr/>
        </p:nvPicPr>
        <p:blipFill rotWithShape="1">
          <a:blip r:embed="rId5">
            <a:alphaModFix/>
          </a:blip>
          <a:srcRect b="17183" l="0" r="2732" t="18110"/>
          <a:stretch/>
        </p:blipFill>
        <p:spPr>
          <a:xfrm>
            <a:off x="396800" y="2087475"/>
            <a:ext cx="1274350" cy="80099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9" name="Google Shape;799;p70"/>
          <p:cNvSpPr txBox="1"/>
          <p:nvPr/>
        </p:nvSpPr>
        <p:spPr>
          <a:xfrm>
            <a:off x="1774400" y="126320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“The Stack” - Layer 1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70"/>
          <p:cNvSpPr txBox="1"/>
          <p:nvPr/>
        </p:nvSpPr>
        <p:spPr>
          <a:xfrm>
            <a:off x="1803900" y="2240375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“The Stack” - Layer N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1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/>
              <a:t>Recall:</a:t>
            </a:r>
            <a:r>
              <a:rPr lang="en" sz="1900"/>
              <a:t> </a:t>
            </a:r>
            <a:r>
              <a:rPr lang="en" sz="1900">
                <a:solidFill>
                  <a:srgbClr val="0000FF"/>
                </a:solidFill>
              </a:rPr>
              <a:t>References</a:t>
            </a:r>
            <a:r>
              <a:rPr lang="en" sz="1900"/>
              <a:t> use the same address as a variable. </a:t>
            </a:r>
            <a:endParaRPr sz="1900"/>
          </a:p>
        </p:txBody>
      </p:sp>
      <p:sp>
        <p:nvSpPr>
          <p:cNvPr id="806" name="Google Shape;806;p71"/>
          <p:cNvSpPr txBox="1"/>
          <p:nvPr/>
        </p:nvSpPr>
        <p:spPr>
          <a:xfrm>
            <a:off x="546550" y="1167950"/>
            <a:ext cx="3810900" cy="330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a = 10;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int&amp; b = a;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b++;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a &lt;&lt; endl;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7" name="Google Shape;807;p71"/>
          <p:cNvSpPr txBox="1"/>
          <p:nvPr/>
        </p:nvSpPr>
        <p:spPr>
          <a:xfrm>
            <a:off x="5315700" y="1819325"/>
            <a:ext cx="2380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is the output for a 11?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2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rgbClr val="000000"/>
                </a:solidFill>
              </a:rPr>
              <a:t>Recall:</a:t>
            </a:r>
            <a:r>
              <a:rPr lang="en" sz="1900">
                <a:solidFill>
                  <a:srgbClr val="000000"/>
                </a:solidFill>
              </a:rPr>
              <a:t> References use the same address as a variable. 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813" name="Google Shape;813;p72"/>
          <p:cNvSpPr txBox="1"/>
          <p:nvPr/>
        </p:nvSpPr>
        <p:spPr>
          <a:xfrm>
            <a:off x="546550" y="1167950"/>
            <a:ext cx="3810900" cy="330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a = 10;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int&amp; b = a;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b++;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a &lt;&lt; endl;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814" name="Google Shape;814;p72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15" name="Google Shape;815;p72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3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/>
              <a:t>Recall:</a:t>
            </a:r>
            <a:r>
              <a:rPr lang="en" sz="1900"/>
              <a:t> References use the same address as a variable. </a:t>
            </a:r>
            <a:endParaRPr sz="1900"/>
          </a:p>
        </p:txBody>
      </p:sp>
      <p:sp>
        <p:nvSpPr>
          <p:cNvPr id="821" name="Google Shape;821;p73"/>
          <p:cNvSpPr txBox="1"/>
          <p:nvPr/>
        </p:nvSpPr>
        <p:spPr>
          <a:xfrm>
            <a:off x="546550" y="1167950"/>
            <a:ext cx="3810900" cy="330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a = 10;</a:t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int&amp; b = a;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b++;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a &lt;&lt; endl;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822" name="Google Shape;822;p73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23" name="Google Shape;823;p73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73"/>
          <p:cNvSpPr/>
          <p:nvPr/>
        </p:nvSpPr>
        <p:spPr>
          <a:xfrm>
            <a:off x="7090100" y="2384475"/>
            <a:ext cx="1524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73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Let’s take a look at the first layer of the stack.</a:t>
            </a:r>
            <a:endParaRPr sz="2000"/>
          </a:p>
        </p:txBody>
      </p:sp>
      <p:graphicFrame>
        <p:nvGraphicFramePr>
          <p:cNvPr id="141" name="Google Shape;141;p11"/>
          <p:cNvGraphicFramePr/>
          <p:nvPr/>
        </p:nvGraphicFramePr>
        <p:xfrm>
          <a:off x="4968475" y="114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828800"/>
                <a:gridCol w="828800"/>
              </a:tblGrid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Address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90000000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01010110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00000110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90000002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11000111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90000003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11000111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90000004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11000000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90000005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11111011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90000006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10000101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90000007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10000101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90000008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10000100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90000009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10110101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9000000A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11110000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9000000B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10110000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9000000C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10110000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pic>
        <p:nvPicPr>
          <p:cNvPr id="142" name="Google Shape;142;p11"/>
          <p:cNvPicPr preferRelativeResize="0"/>
          <p:nvPr/>
        </p:nvPicPr>
        <p:blipFill rotWithShape="1">
          <a:blip r:embed="rId3">
            <a:alphaModFix/>
          </a:blip>
          <a:srcRect b="17183" l="0" r="2732" t="18110"/>
          <a:stretch/>
        </p:blipFill>
        <p:spPr>
          <a:xfrm>
            <a:off x="1227000" y="982550"/>
            <a:ext cx="2272900" cy="166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74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/>
              <a:t>Recall:</a:t>
            </a:r>
            <a:r>
              <a:rPr lang="en" sz="1900"/>
              <a:t> References use the same address as a variable. </a:t>
            </a:r>
            <a:endParaRPr sz="1900"/>
          </a:p>
        </p:txBody>
      </p:sp>
      <p:sp>
        <p:nvSpPr>
          <p:cNvPr id="831" name="Google Shape;831;p74"/>
          <p:cNvSpPr txBox="1"/>
          <p:nvPr/>
        </p:nvSpPr>
        <p:spPr>
          <a:xfrm>
            <a:off x="546550" y="1167950"/>
            <a:ext cx="3810900" cy="330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a = 10;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int&amp; b = a;</a:t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b++;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a &lt;&lt; endl;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832" name="Google Shape;832;p74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33" name="Google Shape;833;p74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74"/>
          <p:cNvSpPr/>
          <p:nvPr/>
        </p:nvSpPr>
        <p:spPr>
          <a:xfrm>
            <a:off x="7090100" y="2384475"/>
            <a:ext cx="1524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74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74"/>
          <p:cNvCxnSpPr>
            <a:stCxn id="834" idx="3"/>
            <a:endCxn id="835" idx="3"/>
          </p:cNvCxnSpPr>
          <p:nvPr/>
        </p:nvCxnSpPr>
        <p:spPr>
          <a:xfrm flipH="1" rot="10800000">
            <a:off x="7242500" y="2057775"/>
            <a:ext cx="683100" cy="442800"/>
          </a:xfrm>
          <a:prstGeom prst="bentConnector3">
            <a:avLst>
              <a:gd fmla="val 13485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75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/>
              <a:t>Recall:</a:t>
            </a:r>
            <a:r>
              <a:rPr lang="en" sz="1900"/>
              <a:t> References use the same address as a variable. </a:t>
            </a:r>
            <a:endParaRPr sz="1900"/>
          </a:p>
        </p:txBody>
      </p:sp>
      <p:sp>
        <p:nvSpPr>
          <p:cNvPr id="842" name="Google Shape;842;p75"/>
          <p:cNvSpPr txBox="1"/>
          <p:nvPr/>
        </p:nvSpPr>
        <p:spPr>
          <a:xfrm>
            <a:off x="546550" y="1167950"/>
            <a:ext cx="3810900" cy="330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a = 10;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int&amp; b = a;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b++;</a:t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a &lt;&lt; endl;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843" name="Google Shape;843;p75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/>
                        <a:t>10</a:t>
                      </a:r>
                      <a:r>
                        <a:rPr lang="en" sz="1400" u="none" cap="none" strike="noStrike"/>
                        <a:t> 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44" name="Google Shape;844;p75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75"/>
          <p:cNvSpPr/>
          <p:nvPr/>
        </p:nvSpPr>
        <p:spPr>
          <a:xfrm>
            <a:off x="7090100" y="2384475"/>
            <a:ext cx="1524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75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7" name="Google Shape;847;p75"/>
          <p:cNvCxnSpPr>
            <a:stCxn id="845" idx="3"/>
            <a:endCxn id="846" idx="3"/>
          </p:cNvCxnSpPr>
          <p:nvPr/>
        </p:nvCxnSpPr>
        <p:spPr>
          <a:xfrm flipH="1" rot="10800000">
            <a:off x="7242500" y="2057775"/>
            <a:ext cx="683100" cy="442800"/>
          </a:xfrm>
          <a:prstGeom prst="bentConnector3">
            <a:avLst>
              <a:gd fmla="val 13485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6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/>
              <a:t>Recall:</a:t>
            </a:r>
            <a:r>
              <a:rPr lang="en" sz="1900"/>
              <a:t> References use the same address as a variable. </a:t>
            </a:r>
            <a:endParaRPr sz="1900"/>
          </a:p>
        </p:txBody>
      </p:sp>
      <p:sp>
        <p:nvSpPr>
          <p:cNvPr id="853" name="Google Shape;853;p76"/>
          <p:cNvSpPr txBox="1"/>
          <p:nvPr/>
        </p:nvSpPr>
        <p:spPr>
          <a:xfrm>
            <a:off x="546550" y="1167950"/>
            <a:ext cx="3810900" cy="330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a = 10;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int&amp; b = a;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b++;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10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cout &lt;&lt; a &lt;&lt; endl;</a:t>
            </a:r>
            <a:endParaRPr b="1" i="0" sz="10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854" name="Google Shape;854;p76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/>
                        <a:t>10</a:t>
                      </a:r>
                      <a:r>
                        <a:rPr lang="en" sz="1400" u="none" cap="none" strike="noStrike"/>
                        <a:t> </a:t>
                      </a:r>
                      <a:r>
                        <a:rPr lang="en" sz="1400" u="none" cap="none" strike="noStrike">
                          <a:solidFill>
                            <a:srgbClr val="0000FF"/>
                          </a:solidFill>
                        </a:rPr>
                        <a:t>11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55" name="Google Shape;855;p76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76"/>
          <p:cNvSpPr/>
          <p:nvPr/>
        </p:nvSpPr>
        <p:spPr>
          <a:xfrm>
            <a:off x="7090100" y="2384475"/>
            <a:ext cx="1524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76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8" name="Google Shape;858;p76"/>
          <p:cNvCxnSpPr>
            <a:stCxn id="856" idx="3"/>
            <a:endCxn id="857" idx="3"/>
          </p:cNvCxnSpPr>
          <p:nvPr/>
        </p:nvCxnSpPr>
        <p:spPr>
          <a:xfrm flipH="1" rot="10800000">
            <a:off x="7242500" y="2057775"/>
            <a:ext cx="683100" cy="442800"/>
          </a:xfrm>
          <a:prstGeom prst="bentConnector3">
            <a:avLst>
              <a:gd fmla="val 13485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77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/>
              <a:t>Recall:</a:t>
            </a:r>
            <a:r>
              <a:rPr lang="en" sz="1900"/>
              <a:t> </a:t>
            </a:r>
            <a:r>
              <a:rPr lang="en" sz="1900">
                <a:solidFill>
                  <a:srgbClr val="0000FF"/>
                </a:solidFill>
              </a:rPr>
              <a:t>Passing by value</a:t>
            </a:r>
            <a:r>
              <a:rPr lang="en" sz="1900"/>
              <a:t> makes a copy of the memory.</a:t>
            </a:r>
            <a:endParaRPr sz="1900"/>
          </a:p>
        </p:txBody>
      </p:sp>
      <p:sp>
        <p:nvSpPr>
          <p:cNvPr id="864" name="Google Shape;864;p77"/>
          <p:cNvSpPr txBox="1"/>
          <p:nvPr/>
        </p:nvSpPr>
        <p:spPr>
          <a:xfrm>
            <a:off x="546550" y="1167950"/>
            <a:ext cx="3810900" cy="380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 add(int x, int y) 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x+y;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a = 1;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b = 2;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sum;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sum = add(a, b);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sum &lt;&lt; endl;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865" name="Google Shape;865;p77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66" name="Google Shape;866;p77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7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78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/>
              <a:t>Recall:</a:t>
            </a:r>
            <a:r>
              <a:rPr lang="en" sz="1900"/>
              <a:t> Passing by value makes a copy of the memory.</a:t>
            </a:r>
            <a:endParaRPr sz="1900"/>
          </a:p>
        </p:txBody>
      </p:sp>
      <p:sp>
        <p:nvSpPr>
          <p:cNvPr id="873" name="Google Shape;873;p78"/>
          <p:cNvSpPr txBox="1"/>
          <p:nvPr/>
        </p:nvSpPr>
        <p:spPr>
          <a:xfrm>
            <a:off x="546550" y="1167950"/>
            <a:ext cx="3810900" cy="380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 add(int x, int y) 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x+y;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9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a = 1;</a:t>
            </a:r>
            <a:endParaRPr b="1" i="0" sz="9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b = 2;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sum;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sum = add(a, b);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sum &lt;&lt; endl;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874" name="Google Shape;874;p78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75" name="Google Shape;875;p78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78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9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/>
              <a:t>Recall:</a:t>
            </a:r>
            <a:r>
              <a:rPr lang="en" sz="1900"/>
              <a:t> Passing by value makes a copy of the memory.</a:t>
            </a:r>
            <a:endParaRPr sz="1900"/>
          </a:p>
        </p:txBody>
      </p:sp>
      <p:sp>
        <p:nvSpPr>
          <p:cNvPr id="882" name="Google Shape;882;p79"/>
          <p:cNvSpPr txBox="1"/>
          <p:nvPr/>
        </p:nvSpPr>
        <p:spPr>
          <a:xfrm>
            <a:off x="546550" y="1167950"/>
            <a:ext cx="3810900" cy="380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 add(int x, int y) 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x+y;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a = 1;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9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b = 2;</a:t>
            </a:r>
            <a:endParaRPr b="1" i="0" sz="9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sum;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sum = add(a, b);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sum &lt;&lt; endl;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883" name="Google Shape;883;p79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84" name="Google Shape;884;p79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79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80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/>
              <a:t>Recall:</a:t>
            </a:r>
            <a:r>
              <a:rPr lang="en" sz="1900"/>
              <a:t> Passing by value makes a copy of the memory.</a:t>
            </a:r>
            <a:endParaRPr sz="1900"/>
          </a:p>
        </p:txBody>
      </p:sp>
      <p:sp>
        <p:nvSpPr>
          <p:cNvPr id="891" name="Google Shape;891;p80"/>
          <p:cNvSpPr txBox="1"/>
          <p:nvPr/>
        </p:nvSpPr>
        <p:spPr>
          <a:xfrm>
            <a:off x="546550" y="1167950"/>
            <a:ext cx="3810900" cy="380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 add(int x, int y) 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x+y;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a = 1;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b = 2;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9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sum;</a:t>
            </a:r>
            <a:endParaRPr b="1" i="0" sz="9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sum = add(a, b);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sum &lt;&lt; endl;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892" name="Google Shape;892;p80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?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93" name="Google Shape;893;p80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80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/>
              <a:t>Recall:</a:t>
            </a:r>
            <a:r>
              <a:rPr lang="en" sz="1900"/>
              <a:t> Passing by value makes a copy of the memory.</a:t>
            </a:r>
            <a:endParaRPr sz="1900"/>
          </a:p>
        </p:txBody>
      </p:sp>
      <p:sp>
        <p:nvSpPr>
          <p:cNvPr id="900" name="Google Shape;900;p81"/>
          <p:cNvSpPr txBox="1"/>
          <p:nvPr/>
        </p:nvSpPr>
        <p:spPr>
          <a:xfrm>
            <a:off x="546550" y="1167950"/>
            <a:ext cx="3810900" cy="380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 add(</a:t>
            </a:r>
            <a:r>
              <a:rPr b="1" i="0" lang="en" sz="9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x, int y</a:t>
            </a: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x+y;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a = 1;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b = 2;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sum;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sum = </a:t>
            </a:r>
            <a:r>
              <a:rPr b="1" i="0" lang="en" sz="9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add(a, b);</a:t>
            </a:r>
            <a:endParaRPr b="1" i="0" sz="9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sum &lt;&lt; endl;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901" name="Google Shape;901;p81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?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x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02" name="Google Shape;902;p81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81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81"/>
          <p:cNvSpPr txBox="1"/>
          <p:nvPr/>
        </p:nvSpPr>
        <p:spPr>
          <a:xfrm>
            <a:off x="7925600" y="3109275"/>
            <a:ext cx="12183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Notice the copy of a and b here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2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/>
              <a:t>Recall:</a:t>
            </a:r>
            <a:r>
              <a:rPr lang="en" sz="1900"/>
              <a:t> Passing by value makes a copy of the memory.</a:t>
            </a:r>
            <a:endParaRPr sz="1900"/>
          </a:p>
        </p:txBody>
      </p:sp>
      <p:sp>
        <p:nvSpPr>
          <p:cNvPr id="910" name="Google Shape;910;p82"/>
          <p:cNvSpPr txBox="1"/>
          <p:nvPr/>
        </p:nvSpPr>
        <p:spPr>
          <a:xfrm>
            <a:off x="546550" y="1167950"/>
            <a:ext cx="3810900" cy="380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 add(int x, int y) 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9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return x+y;</a:t>
            </a:r>
            <a:endParaRPr b="1" i="0" sz="9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a = 1;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b = 2;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sum;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9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sum = </a:t>
            </a: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add(a, b);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sum &lt;&lt; endl;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911" name="Google Shape;911;p82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/>
                        <a:t>?</a:t>
                      </a:r>
                      <a:r>
                        <a:rPr lang="en" sz="1400" u="none" cap="none" strike="noStrike"/>
                        <a:t> 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x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12" name="Google Shape;912;p82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82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83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/>
              <a:t>Recall:</a:t>
            </a:r>
            <a:r>
              <a:rPr lang="en" sz="1900"/>
              <a:t> Passing by value makes a copy of the memory.</a:t>
            </a:r>
            <a:endParaRPr sz="1900"/>
          </a:p>
        </p:txBody>
      </p:sp>
      <p:sp>
        <p:nvSpPr>
          <p:cNvPr id="919" name="Google Shape;919;p83"/>
          <p:cNvSpPr txBox="1"/>
          <p:nvPr/>
        </p:nvSpPr>
        <p:spPr>
          <a:xfrm>
            <a:off x="546550" y="1167950"/>
            <a:ext cx="3810900" cy="380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 add(int x, int y) 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x+y;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a = 1;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b = 2;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sum;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sum = add(a, b);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9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cout &lt;&lt; sum &lt;&lt; endl;</a:t>
            </a:r>
            <a:endParaRPr b="1" i="0" sz="9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920" name="Google Shape;920;p83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3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sum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/>
                        <a:t>?</a:t>
                      </a:r>
                      <a:r>
                        <a:rPr lang="en" sz="1400" u="none" cap="none" strike="noStrike"/>
                        <a:t> </a:t>
                      </a:r>
                      <a:r>
                        <a:rPr lang="en" sz="1400" u="none" cap="none" strike="noStrike">
                          <a:solidFill>
                            <a:srgbClr val="0000FF"/>
                          </a:solidFill>
                        </a:rPr>
                        <a:t>3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B7B7B7"/>
                          </a:solidFill>
                        </a:rPr>
                        <a:t>x</a:t>
                      </a:r>
                      <a:endParaRPr sz="14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B7B7B7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B7B7B7"/>
                          </a:solidFill>
                        </a:rPr>
                        <a:t>y</a:t>
                      </a:r>
                      <a:endParaRPr sz="14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B7B7B7"/>
                          </a:solidFill>
                        </a:rPr>
                        <a:t>2</a:t>
                      </a:r>
                      <a:endParaRPr sz="14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21" name="Google Shape;921;p83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83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83"/>
          <p:cNvSpPr txBox="1"/>
          <p:nvPr/>
        </p:nvSpPr>
        <p:spPr>
          <a:xfrm>
            <a:off x="7925600" y="3109275"/>
            <a:ext cx="12183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Notice x and y no longer exist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Let’s take a look at the first layer of the stack.</a:t>
            </a:r>
            <a:endParaRPr b="1" sz="2000"/>
          </a:p>
        </p:txBody>
      </p:sp>
      <p:graphicFrame>
        <p:nvGraphicFramePr>
          <p:cNvPr id="148" name="Google Shape;148;p12"/>
          <p:cNvGraphicFramePr/>
          <p:nvPr/>
        </p:nvGraphicFramePr>
        <p:xfrm>
          <a:off x="4968475" y="114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828800"/>
                <a:gridCol w="828800"/>
              </a:tblGrid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Address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90000000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01010110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00000110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90000002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11000111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90000003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11000111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90000004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11000000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90000005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11111011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90000006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10000101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90000007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10000101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90000008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10000100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90000009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10110101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9000000A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11110000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9000000B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10110000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9000000C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10110000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pic>
        <p:nvPicPr>
          <p:cNvPr id="149" name="Google Shape;149;p12"/>
          <p:cNvPicPr preferRelativeResize="0"/>
          <p:nvPr/>
        </p:nvPicPr>
        <p:blipFill rotWithShape="1">
          <a:blip r:embed="rId3">
            <a:alphaModFix/>
          </a:blip>
          <a:srcRect b="0" l="11193" r="12295" t="11166"/>
          <a:stretch/>
        </p:blipFill>
        <p:spPr>
          <a:xfrm>
            <a:off x="952300" y="3291000"/>
            <a:ext cx="2708774" cy="146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" name="Google Shape;150;p12"/>
          <p:cNvPicPr preferRelativeResize="0"/>
          <p:nvPr/>
        </p:nvPicPr>
        <p:blipFill rotWithShape="1">
          <a:blip r:embed="rId4">
            <a:alphaModFix/>
          </a:blip>
          <a:srcRect b="17183" l="0" r="2732" t="18110"/>
          <a:stretch/>
        </p:blipFill>
        <p:spPr>
          <a:xfrm>
            <a:off x="1227000" y="982550"/>
            <a:ext cx="2272900" cy="166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" name="Google Shape;151;p12"/>
          <p:cNvSpPr/>
          <p:nvPr/>
        </p:nvSpPr>
        <p:spPr>
          <a:xfrm>
            <a:off x="1999000" y="3279250"/>
            <a:ext cx="509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2"/>
          <p:cNvSpPr/>
          <p:nvPr/>
        </p:nvSpPr>
        <p:spPr>
          <a:xfrm>
            <a:off x="1437475" y="2291000"/>
            <a:ext cx="1489800" cy="270000"/>
          </a:xfrm>
          <a:prstGeom prst="rect">
            <a:avLst/>
          </a:prstGeom>
          <a:noFill/>
          <a:ln cap="flat" cmpd="sng" w="2857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12"/>
          <p:cNvCxnSpPr>
            <a:stCxn id="152" idx="3"/>
            <a:endCxn id="151" idx="0"/>
          </p:cNvCxnSpPr>
          <p:nvPr/>
        </p:nvCxnSpPr>
        <p:spPr>
          <a:xfrm flipH="1">
            <a:off x="2253475" y="2426000"/>
            <a:ext cx="673800" cy="853200"/>
          </a:xfrm>
          <a:prstGeom prst="curvedConnector4">
            <a:avLst>
              <a:gd fmla="val -35341" name="adj1"/>
              <a:gd fmla="val 57914" name="adj2"/>
            </a:avLst>
          </a:prstGeom>
          <a:noFill/>
          <a:ln cap="flat" cmpd="sng" w="28575">
            <a:solidFill>
              <a:srgbClr val="B45F06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84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/>
              <a:t>Recall:</a:t>
            </a:r>
            <a:r>
              <a:rPr lang="en" sz="1900"/>
              <a:t> </a:t>
            </a:r>
            <a:r>
              <a:rPr lang="en" sz="1900">
                <a:solidFill>
                  <a:srgbClr val="0000FF"/>
                </a:solidFill>
              </a:rPr>
              <a:t>Passing by reference</a:t>
            </a:r>
            <a:r>
              <a:rPr lang="en" sz="1900"/>
              <a:t> uses the same memory address.</a:t>
            </a:r>
            <a:endParaRPr sz="1900"/>
          </a:p>
        </p:txBody>
      </p:sp>
      <p:sp>
        <p:nvSpPr>
          <p:cNvPr id="929" name="Google Shape;929;p84"/>
          <p:cNvSpPr txBox="1"/>
          <p:nvPr/>
        </p:nvSpPr>
        <p:spPr>
          <a:xfrm>
            <a:off x="546550" y="1167950"/>
            <a:ext cx="3810900" cy="380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void add(int x, int y, int&amp; s) {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s = x+y;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x++;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y = x + 1;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a = 1;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b = 2;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sum = 0;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add(a, b, sum);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a &lt;&lt; " " &lt;&lt; b &lt;&lt; " " &lt;&lt; sum &lt;&lt; endl;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930" name="Google Shape;930;p84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15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31" name="Google Shape;931;p84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84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85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/>
              <a:t>Rec</a:t>
            </a:r>
            <a:r>
              <a:rPr b="1" lang="en" sz="1900">
                <a:solidFill>
                  <a:srgbClr val="000000"/>
                </a:solidFill>
              </a:rPr>
              <a:t>all:</a:t>
            </a:r>
            <a:r>
              <a:rPr lang="en" sz="1900">
                <a:solidFill>
                  <a:srgbClr val="000000"/>
                </a:solidFill>
              </a:rPr>
              <a:t> Passing by reference u</a:t>
            </a:r>
            <a:r>
              <a:rPr lang="en" sz="1900"/>
              <a:t>ses the same memory address.</a:t>
            </a:r>
            <a:endParaRPr sz="1900"/>
          </a:p>
        </p:txBody>
      </p:sp>
      <p:sp>
        <p:nvSpPr>
          <p:cNvPr id="938" name="Google Shape;938;p85"/>
          <p:cNvSpPr txBox="1"/>
          <p:nvPr/>
        </p:nvSpPr>
        <p:spPr>
          <a:xfrm>
            <a:off x="546550" y="1167950"/>
            <a:ext cx="3810900" cy="380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void add(int x, int y, int&amp; s) {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s = x+y;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x++;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y = x + 1;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8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a = 1;</a:t>
            </a:r>
            <a:endParaRPr b="1" i="0" sz="8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b = 2;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sum = 0;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add(a, b, sum);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a &lt;&lt; " " &lt;&lt; b &lt;&lt; " " &lt;&lt; sum &lt;&lt; endl;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939" name="Google Shape;939;p85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15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0000FF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40" name="Google Shape;940;p85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85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86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/>
              <a:t>Rec</a:t>
            </a:r>
            <a:r>
              <a:rPr b="1" lang="en" sz="1900">
                <a:solidFill>
                  <a:srgbClr val="000000"/>
                </a:solidFill>
              </a:rPr>
              <a:t>all:</a:t>
            </a:r>
            <a:r>
              <a:rPr lang="en" sz="1900">
                <a:solidFill>
                  <a:srgbClr val="000000"/>
                </a:solidFill>
              </a:rPr>
              <a:t> Passing by reference u</a:t>
            </a:r>
            <a:r>
              <a:rPr lang="en" sz="1900"/>
              <a:t>ses the same memory address.</a:t>
            </a:r>
            <a:endParaRPr sz="1900"/>
          </a:p>
        </p:txBody>
      </p:sp>
      <p:sp>
        <p:nvSpPr>
          <p:cNvPr id="947" name="Google Shape;947;p86"/>
          <p:cNvSpPr txBox="1"/>
          <p:nvPr/>
        </p:nvSpPr>
        <p:spPr>
          <a:xfrm>
            <a:off x="546550" y="1167950"/>
            <a:ext cx="3810900" cy="380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void add(int x, int y, int&amp; s) {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s = x+y;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x++;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y = x + 1;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a = 1;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8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b = 2;</a:t>
            </a:r>
            <a:endParaRPr b="1" i="0" sz="8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sum = 0;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add(a, b, sum);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a &lt;&lt; " " &lt;&lt; b &lt;&lt; " " &lt;&lt; sum &lt;&lt; endl;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948" name="Google Shape;948;p86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15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49" name="Google Shape;949;p86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86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87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/>
              <a:t>Rec</a:t>
            </a:r>
            <a:r>
              <a:rPr b="1" lang="en" sz="1900">
                <a:solidFill>
                  <a:srgbClr val="000000"/>
                </a:solidFill>
              </a:rPr>
              <a:t>all:</a:t>
            </a:r>
            <a:r>
              <a:rPr lang="en" sz="1900">
                <a:solidFill>
                  <a:srgbClr val="000000"/>
                </a:solidFill>
              </a:rPr>
              <a:t> Passing by reference u</a:t>
            </a:r>
            <a:r>
              <a:rPr lang="en" sz="1900"/>
              <a:t>ses the same memory address.</a:t>
            </a:r>
            <a:endParaRPr sz="1900"/>
          </a:p>
        </p:txBody>
      </p:sp>
      <p:sp>
        <p:nvSpPr>
          <p:cNvPr id="956" name="Google Shape;956;p87"/>
          <p:cNvSpPr txBox="1"/>
          <p:nvPr/>
        </p:nvSpPr>
        <p:spPr>
          <a:xfrm>
            <a:off x="546550" y="1167950"/>
            <a:ext cx="3810900" cy="380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void add(int x, int y, int&amp; s) {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s = x+y;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x++;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y = x + 1;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a = 1;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b = 2;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8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sum = 0;</a:t>
            </a:r>
            <a:endParaRPr b="1" i="0" sz="8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add(a, b, sum);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a &lt;&lt; " " &lt;&lt; b &lt;&lt; " " &lt;&lt; sum &lt;&lt; endl;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957" name="Google Shape;957;p87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15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58" name="Google Shape;958;p87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87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88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/>
              <a:t>Rec</a:t>
            </a:r>
            <a:r>
              <a:rPr b="1" lang="en" sz="1900">
                <a:solidFill>
                  <a:srgbClr val="000000"/>
                </a:solidFill>
              </a:rPr>
              <a:t>all:</a:t>
            </a:r>
            <a:r>
              <a:rPr lang="en" sz="1900">
                <a:solidFill>
                  <a:srgbClr val="000000"/>
                </a:solidFill>
              </a:rPr>
              <a:t> Passing by reference u</a:t>
            </a:r>
            <a:r>
              <a:rPr lang="en" sz="1900"/>
              <a:t>ses the same memory address.</a:t>
            </a:r>
            <a:endParaRPr sz="1900"/>
          </a:p>
        </p:txBody>
      </p:sp>
      <p:sp>
        <p:nvSpPr>
          <p:cNvPr id="965" name="Google Shape;965;p88"/>
          <p:cNvSpPr txBox="1"/>
          <p:nvPr/>
        </p:nvSpPr>
        <p:spPr>
          <a:xfrm>
            <a:off x="546550" y="1167950"/>
            <a:ext cx="3810900" cy="380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void add(</a:t>
            </a:r>
            <a:r>
              <a:rPr b="1" i="0" lang="en" sz="8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x, int y, int&amp; s</a:t>
            </a: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s = x+y;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x++;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y = x + 1;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a = 1;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b = 2;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sum = 0;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8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add(a, b, sum);</a:t>
            </a:r>
            <a:endParaRPr b="1" i="0" sz="8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a &lt;&lt; " " &lt;&lt; b &lt;&lt; " " &lt;&lt; sum &lt;&lt; endl;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966" name="Google Shape;966;p88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15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x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67" name="Google Shape;967;p88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88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88"/>
          <p:cNvSpPr/>
          <p:nvPr/>
        </p:nvSpPr>
        <p:spPr>
          <a:xfrm>
            <a:off x="7112550" y="3919275"/>
            <a:ext cx="1524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88"/>
          <p:cNvSpPr/>
          <p:nvPr/>
        </p:nvSpPr>
        <p:spPr>
          <a:xfrm>
            <a:off x="7773200" y="2640025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1" name="Google Shape;971;p88"/>
          <p:cNvCxnSpPr>
            <a:stCxn id="969" idx="3"/>
            <a:endCxn id="970" idx="3"/>
          </p:cNvCxnSpPr>
          <p:nvPr/>
        </p:nvCxnSpPr>
        <p:spPr>
          <a:xfrm flipH="1" rot="10800000">
            <a:off x="7264950" y="2841675"/>
            <a:ext cx="660600" cy="1193700"/>
          </a:xfrm>
          <a:prstGeom prst="bentConnector3">
            <a:avLst>
              <a:gd fmla="val 13605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89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/>
              <a:t>Rec</a:t>
            </a:r>
            <a:r>
              <a:rPr b="1" lang="en" sz="1900">
                <a:solidFill>
                  <a:srgbClr val="000000"/>
                </a:solidFill>
              </a:rPr>
              <a:t>all:</a:t>
            </a:r>
            <a:r>
              <a:rPr lang="en" sz="1900">
                <a:solidFill>
                  <a:srgbClr val="000000"/>
                </a:solidFill>
              </a:rPr>
              <a:t> Passing by reference u</a:t>
            </a:r>
            <a:r>
              <a:rPr lang="en" sz="1900"/>
              <a:t>ses the same memory address.</a:t>
            </a:r>
            <a:endParaRPr sz="1900"/>
          </a:p>
        </p:txBody>
      </p:sp>
      <p:sp>
        <p:nvSpPr>
          <p:cNvPr id="977" name="Google Shape;977;p89"/>
          <p:cNvSpPr txBox="1"/>
          <p:nvPr/>
        </p:nvSpPr>
        <p:spPr>
          <a:xfrm>
            <a:off x="546550" y="1167950"/>
            <a:ext cx="3810900" cy="380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void add(int x, int y, int&amp; s) {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8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 = x+y;</a:t>
            </a:r>
            <a:endParaRPr b="1" i="0" sz="8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x++;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y = x + 1;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a = 1;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b = 2;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sum = 0;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add(a, b, sum);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a &lt;&lt; " " &lt;&lt; b &lt;&lt; " " &lt;&lt; sum &lt;&lt; endl;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978" name="Google Shape;978;p89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15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/>
                        <a:t>0</a:t>
                      </a:r>
                      <a:r>
                        <a:rPr lang="en" sz="1400" u="none" cap="none" strike="noStrike"/>
                        <a:t> 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x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79" name="Google Shape;979;p89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89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89"/>
          <p:cNvSpPr/>
          <p:nvPr/>
        </p:nvSpPr>
        <p:spPr>
          <a:xfrm>
            <a:off x="7112550" y="3919275"/>
            <a:ext cx="1524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89"/>
          <p:cNvSpPr/>
          <p:nvPr/>
        </p:nvSpPr>
        <p:spPr>
          <a:xfrm>
            <a:off x="7773200" y="2640025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3" name="Google Shape;983;p89"/>
          <p:cNvCxnSpPr>
            <a:stCxn id="981" idx="3"/>
            <a:endCxn id="982" idx="3"/>
          </p:cNvCxnSpPr>
          <p:nvPr/>
        </p:nvCxnSpPr>
        <p:spPr>
          <a:xfrm flipH="1" rot="10800000">
            <a:off x="7264950" y="2841675"/>
            <a:ext cx="660600" cy="1193700"/>
          </a:xfrm>
          <a:prstGeom prst="bentConnector3">
            <a:avLst>
              <a:gd fmla="val 13605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90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/>
              <a:t>Rec</a:t>
            </a:r>
            <a:r>
              <a:rPr b="1" lang="en" sz="1900">
                <a:solidFill>
                  <a:srgbClr val="000000"/>
                </a:solidFill>
              </a:rPr>
              <a:t>all:</a:t>
            </a:r>
            <a:r>
              <a:rPr lang="en" sz="1900">
                <a:solidFill>
                  <a:srgbClr val="000000"/>
                </a:solidFill>
              </a:rPr>
              <a:t> Passing by reference u</a:t>
            </a:r>
            <a:r>
              <a:rPr lang="en" sz="1900"/>
              <a:t>ses the same memory address.</a:t>
            </a:r>
            <a:endParaRPr sz="1900"/>
          </a:p>
        </p:txBody>
      </p:sp>
      <p:sp>
        <p:nvSpPr>
          <p:cNvPr id="989" name="Google Shape;989;p90"/>
          <p:cNvSpPr txBox="1"/>
          <p:nvPr/>
        </p:nvSpPr>
        <p:spPr>
          <a:xfrm>
            <a:off x="546550" y="1167950"/>
            <a:ext cx="3810900" cy="380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void add(int x, int y, int&amp; s) {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s = x+y;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8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x++;</a:t>
            </a:r>
            <a:endParaRPr b="1" i="0" sz="8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y = x + 1;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a = 1;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b = 2;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sum = 0;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add(a, b, sum);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a &lt;&lt; " " &lt;&lt; b &lt;&lt; " " &lt;&lt; sum &lt;&lt; endl;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990" name="Google Shape;990;p90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15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/>
                        <a:t>0</a:t>
                      </a:r>
                      <a:r>
                        <a:rPr lang="en" sz="1400" u="none" cap="none" strike="noStrike"/>
                        <a:t> 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x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/>
                        <a:t>1</a:t>
                      </a:r>
                      <a:r>
                        <a:rPr lang="en" sz="1400" u="none" cap="none" strike="noStrike"/>
                        <a:t> 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91" name="Google Shape;991;p90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90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90"/>
          <p:cNvSpPr/>
          <p:nvPr/>
        </p:nvSpPr>
        <p:spPr>
          <a:xfrm>
            <a:off x="7112550" y="3919275"/>
            <a:ext cx="1524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90"/>
          <p:cNvSpPr/>
          <p:nvPr/>
        </p:nvSpPr>
        <p:spPr>
          <a:xfrm>
            <a:off x="7773200" y="2640025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5" name="Google Shape;995;p90"/>
          <p:cNvCxnSpPr>
            <a:stCxn id="993" idx="3"/>
            <a:endCxn id="994" idx="3"/>
          </p:cNvCxnSpPr>
          <p:nvPr/>
        </p:nvCxnSpPr>
        <p:spPr>
          <a:xfrm flipH="1" rot="10800000">
            <a:off x="7264950" y="2841675"/>
            <a:ext cx="660600" cy="1193700"/>
          </a:xfrm>
          <a:prstGeom prst="bentConnector3">
            <a:avLst>
              <a:gd fmla="val 13605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91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/>
              <a:t>Rec</a:t>
            </a:r>
            <a:r>
              <a:rPr b="1" lang="en" sz="1900">
                <a:solidFill>
                  <a:srgbClr val="000000"/>
                </a:solidFill>
              </a:rPr>
              <a:t>all:</a:t>
            </a:r>
            <a:r>
              <a:rPr lang="en" sz="1900">
                <a:solidFill>
                  <a:srgbClr val="000000"/>
                </a:solidFill>
              </a:rPr>
              <a:t> Passing by reference u</a:t>
            </a:r>
            <a:r>
              <a:rPr lang="en" sz="1900"/>
              <a:t>ses the same memory address.</a:t>
            </a:r>
            <a:endParaRPr sz="1900"/>
          </a:p>
        </p:txBody>
      </p:sp>
      <p:sp>
        <p:nvSpPr>
          <p:cNvPr id="1001" name="Google Shape;1001;p91"/>
          <p:cNvSpPr txBox="1"/>
          <p:nvPr/>
        </p:nvSpPr>
        <p:spPr>
          <a:xfrm>
            <a:off x="546550" y="1167950"/>
            <a:ext cx="3810900" cy="380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void add(int x, int y, int&amp; s) {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s = x+y;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x++;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8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y = x + 1;</a:t>
            </a:r>
            <a:endParaRPr b="1" i="0" sz="8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a = 1;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b = 2;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sum = 0;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add(a, b, sum);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a &lt;&lt; " " &lt;&lt; b &lt;&lt; " " &lt;&lt; sum &lt;&lt; endl;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002" name="Google Shape;1002;p91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15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/>
                        <a:t>0</a:t>
                      </a:r>
                      <a:r>
                        <a:rPr lang="en" sz="1400" u="none" cap="none" strike="noStrike"/>
                        <a:t> 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x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/>
                        <a:t>1</a:t>
                      </a:r>
                      <a:r>
                        <a:rPr lang="en" sz="1400" u="none" cap="none" strike="noStrike"/>
                        <a:t> 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/>
                        <a:t>2</a:t>
                      </a:r>
                      <a:r>
                        <a:rPr lang="en" sz="1400" u="none" cap="none" strike="noStrike"/>
                        <a:t> 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03" name="Google Shape;1003;p91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91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91"/>
          <p:cNvSpPr/>
          <p:nvPr/>
        </p:nvSpPr>
        <p:spPr>
          <a:xfrm>
            <a:off x="7112550" y="3919275"/>
            <a:ext cx="1524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91"/>
          <p:cNvSpPr/>
          <p:nvPr/>
        </p:nvSpPr>
        <p:spPr>
          <a:xfrm>
            <a:off x="7773200" y="2640025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7" name="Google Shape;1007;p91"/>
          <p:cNvCxnSpPr>
            <a:stCxn id="1005" idx="3"/>
            <a:endCxn id="1006" idx="3"/>
          </p:cNvCxnSpPr>
          <p:nvPr/>
        </p:nvCxnSpPr>
        <p:spPr>
          <a:xfrm flipH="1" rot="10800000">
            <a:off x="7264950" y="2841675"/>
            <a:ext cx="660600" cy="1193700"/>
          </a:xfrm>
          <a:prstGeom prst="bentConnector3">
            <a:avLst>
              <a:gd fmla="val 13605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92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/>
              <a:t>Rec</a:t>
            </a:r>
            <a:r>
              <a:rPr b="1" lang="en" sz="1900">
                <a:solidFill>
                  <a:srgbClr val="000000"/>
                </a:solidFill>
              </a:rPr>
              <a:t>all:</a:t>
            </a:r>
            <a:r>
              <a:rPr lang="en" sz="1900">
                <a:solidFill>
                  <a:srgbClr val="000000"/>
                </a:solidFill>
              </a:rPr>
              <a:t> Passing by reference u</a:t>
            </a:r>
            <a:r>
              <a:rPr lang="en" sz="1900"/>
              <a:t>ses the same memory address.</a:t>
            </a:r>
            <a:endParaRPr sz="1900"/>
          </a:p>
        </p:txBody>
      </p:sp>
      <p:sp>
        <p:nvSpPr>
          <p:cNvPr id="1013" name="Google Shape;1013;p92"/>
          <p:cNvSpPr txBox="1"/>
          <p:nvPr/>
        </p:nvSpPr>
        <p:spPr>
          <a:xfrm>
            <a:off x="546550" y="1167950"/>
            <a:ext cx="3810900" cy="380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void add(int x, int y, int&amp; s) {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s = x+y;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x++;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y = x + 1;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a = 1;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b = 2;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sum = 0;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add(a, b, sum);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8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cout &lt;&lt; a &lt;&lt; " " &lt;&lt; b &lt;&lt; " " &lt;&lt; sum &lt;&lt; endl;</a:t>
            </a:r>
            <a:endParaRPr b="1" i="0" sz="8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014" name="Google Shape;1014;p92"/>
          <p:cNvGraphicFramePr/>
          <p:nvPr/>
        </p:nvGraphicFramePr>
        <p:xfrm>
          <a:off x="52200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15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0000FF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0000FF"/>
                          </a:solidFill>
                        </a:rPr>
                        <a:t>2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/>
                        <a:t>0</a:t>
                      </a:r>
                      <a:r>
                        <a:rPr lang="en" sz="1400" u="none" cap="none" strike="noStrike"/>
                        <a:t> </a:t>
                      </a:r>
                      <a:r>
                        <a:rPr lang="en" sz="1400" u="none" cap="none" strike="noStrike">
                          <a:solidFill>
                            <a:srgbClr val="0000FF"/>
                          </a:solidFill>
                        </a:rPr>
                        <a:t>3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B7B7B7"/>
                          </a:solidFill>
                        </a:rPr>
                        <a:t>x</a:t>
                      </a:r>
                      <a:endParaRPr sz="14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rgbClr val="B7B7B7"/>
                          </a:solidFill>
                        </a:rPr>
                        <a:t>1</a:t>
                      </a:r>
                      <a:r>
                        <a:rPr lang="en" sz="1400" u="none" cap="none" strike="noStrike">
                          <a:solidFill>
                            <a:srgbClr val="B7B7B7"/>
                          </a:solidFill>
                        </a:rPr>
                        <a:t> 2</a:t>
                      </a:r>
                      <a:endParaRPr sz="14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B7B7B7"/>
                          </a:solidFill>
                        </a:rPr>
                        <a:t>y</a:t>
                      </a:r>
                      <a:endParaRPr sz="14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>
                          <a:solidFill>
                            <a:srgbClr val="B7B7B7"/>
                          </a:solidFill>
                        </a:rPr>
                        <a:t>2</a:t>
                      </a:r>
                      <a:r>
                        <a:rPr lang="en" sz="1400" u="none" cap="none" strike="noStrike">
                          <a:solidFill>
                            <a:srgbClr val="B7B7B7"/>
                          </a:solidFill>
                        </a:rPr>
                        <a:t> 3</a:t>
                      </a:r>
                      <a:endParaRPr sz="14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B7B7B7"/>
                          </a:solidFill>
                        </a:rPr>
                        <a:t>s</a:t>
                      </a:r>
                      <a:endParaRPr sz="14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15" name="Google Shape;1015;p92"/>
          <p:cNvSpPr txBox="1"/>
          <p:nvPr/>
        </p:nvSpPr>
        <p:spPr>
          <a:xfrm>
            <a:off x="49914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92"/>
          <p:cNvSpPr/>
          <p:nvPr/>
        </p:nvSpPr>
        <p:spPr>
          <a:xfrm>
            <a:off x="77732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92"/>
          <p:cNvSpPr/>
          <p:nvPr/>
        </p:nvSpPr>
        <p:spPr>
          <a:xfrm>
            <a:off x="7112550" y="3919275"/>
            <a:ext cx="1524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92"/>
          <p:cNvSpPr/>
          <p:nvPr/>
        </p:nvSpPr>
        <p:spPr>
          <a:xfrm>
            <a:off x="7773200" y="2640025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9" name="Google Shape;1019;p92"/>
          <p:cNvCxnSpPr>
            <a:stCxn id="1017" idx="3"/>
            <a:endCxn id="1018" idx="3"/>
          </p:cNvCxnSpPr>
          <p:nvPr/>
        </p:nvCxnSpPr>
        <p:spPr>
          <a:xfrm flipH="1" rot="10800000">
            <a:off x="7264950" y="2841675"/>
            <a:ext cx="660600" cy="1193700"/>
          </a:xfrm>
          <a:prstGeom prst="bentConnector3">
            <a:avLst>
              <a:gd fmla="val 13605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93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00"/>
              <a:t>What is a pointer?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025" name="Google Shape;1025;p93"/>
          <p:cNvSpPr txBox="1"/>
          <p:nvPr/>
        </p:nvSpPr>
        <p:spPr>
          <a:xfrm>
            <a:off x="546550" y="1244150"/>
            <a:ext cx="4335000" cy="205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a = 5;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9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int* pointerToA = &amp;a;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Let’s take a look at the first layer of the stack.</a:t>
            </a:r>
            <a:endParaRPr b="1" sz="2000"/>
          </a:p>
        </p:txBody>
      </p:sp>
      <p:graphicFrame>
        <p:nvGraphicFramePr>
          <p:cNvPr id="159" name="Google Shape;159;p13"/>
          <p:cNvGraphicFramePr/>
          <p:nvPr/>
        </p:nvGraphicFramePr>
        <p:xfrm>
          <a:off x="4968475" y="114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828800"/>
                <a:gridCol w="828800"/>
              </a:tblGrid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Address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/>
                        <a:t>Content</a:t>
                      </a:r>
                      <a:endParaRPr b="1"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90000000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01010110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00000110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90000002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11000111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90000003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11000111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90000004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11000000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90000005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11111011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90000006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10000101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90000007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10000101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90000008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10000100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90000009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10110101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9000000A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11110000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9000000B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10110000</a:t>
                      </a:r>
                      <a:endParaRPr sz="900" u="none" cap="none" strike="noStrike"/>
                    </a:p>
                  </a:txBody>
                  <a:tcPr marT="45700" marB="45700" marR="45700" marL="457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9000000C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10110000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/>
                </a:tc>
              </a:tr>
            </a:tbl>
          </a:graphicData>
        </a:graphic>
      </p:graphicFrame>
      <p:pic>
        <p:nvPicPr>
          <p:cNvPr id="160" name="Google Shape;160;p13"/>
          <p:cNvPicPr preferRelativeResize="0"/>
          <p:nvPr/>
        </p:nvPicPr>
        <p:blipFill rotWithShape="1">
          <a:blip r:embed="rId3">
            <a:alphaModFix/>
          </a:blip>
          <a:srcRect b="0" l="11193" r="12295" t="11166"/>
          <a:stretch/>
        </p:blipFill>
        <p:spPr>
          <a:xfrm>
            <a:off x="952300" y="3291000"/>
            <a:ext cx="2708774" cy="146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" name="Google Shape;161;p13"/>
          <p:cNvSpPr/>
          <p:nvPr/>
        </p:nvSpPr>
        <p:spPr>
          <a:xfrm>
            <a:off x="1999000" y="3279250"/>
            <a:ext cx="509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3"/>
          <p:cNvSpPr txBox="1"/>
          <p:nvPr/>
        </p:nvSpPr>
        <p:spPr>
          <a:xfrm>
            <a:off x="952300" y="1002175"/>
            <a:ext cx="2708700" cy="2236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" sz="7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std;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sum = </a:t>
            </a:r>
            <a:r>
              <a:rPr b="1" i="0" lang="en" sz="7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 = </a:t>
            </a:r>
            <a:r>
              <a:rPr b="1" i="0" lang="en" sz="7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f = </a:t>
            </a:r>
            <a:r>
              <a:rPr b="1" i="0" lang="en" sz="7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i="0" lang="en" sz="7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b="1" i="0" lang="en" sz="7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 &lt; </a:t>
            </a:r>
            <a:r>
              <a:rPr b="1" i="0" lang="en" sz="7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 i++) {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sum += f;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cout &lt;&lt; sum &lt;&lt; endl;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7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94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/>
              <a:t>A pointer</a:t>
            </a:r>
            <a:r>
              <a:rPr lang="en" sz="1900"/>
              <a:t> is a memory address.  That’s all folks...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031" name="Google Shape;1031;p94"/>
          <p:cNvSpPr txBox="1"/>
          <p:nvPr/>
        </p:nvSpPr>
        <p:spPr>
          <a:xfrm>
            <a:off x="546550" y="1244150"/>
            <a:ext cx="4335000" cy="205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a = 5;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9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int* pointerToA = &amp;a;</a:t>
            </a:r>
            <a:endParaRPr b="1" i="0" sz="9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"a: " &lt;&lt; a &lt;&lt; endl;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"address of a: " &lt;&lt; pointerToA &lt;&lt; endl;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2" name="Google Shape;1032;p94"/>
          <p:cNvSpPr txBox="1"/>
          <p:nvPr/>
        </p:nvSpPr>
        <p:spPr>
          <a:xfrm>
            <a:off x="546550" y="3752250"/>
            <a:ext cx="4335000" cy="1075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a: 5</a:t>
            </a:r>
            <a:endParaRPr b="1" i="0" sz="8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address of a: 0x7ffeee67c81c</a:t>
            </a:r>
            <a:endParaRPr b="1" i="0" sz="8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033" name="Google Shape;1033;p94"/>
          <p:cNvGraphicFramePr/>
          <p:nvPr/>
        </p:nvGraphicFramePr>
        <p:xfrm>
          <a:off x="54486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15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pointerToA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34" name="Google Shape;1034;p94"/>
          <p:cNvSpPr txBox="1"/>
          <p:nvPr/>
        </p:nvSpPr>
        <p:spPr>
          <a:xfrm>
            <a:off x="52200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94"/>
          <p:cNvSpPr/>
          <p:nvPr/>
        </p:nvSpPr>
        <p:spPr>
          <a:xfrm>
            <a:off x="80018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94"/>
          <p:cNvSpPr/>
          <p:nvPr/>
        </p:nvSpPr>
        <p:spPr>
          <a:xfrm>
            <a:off x="8001800" y="1772750"/>
            <a:ext cx="152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7" name="Google Shape;1037;p94"/>
          <p:cNvCxnSpPr>
            <a:stCxn id="1038" idx="3"/>
            <a:endCxn id="1036" idx="3"/>
          </p:cNvCxnSpPr>
          <p:nvPr/>
        </p:nvCxnSpPr>
        <p:spPr>
          <a:xfrm flipH="1" rot="10800000">
            <a:off x="7467075" y="1938450"/>
            <a:ext cx="687000" cy="441000"/>
          </a:xfrm>
          <a:prstGeom prst="bentConnector3">
            <a:avLst>
              <a:gd fmla="val 13468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038" name="Google Shape;1038;p94"/>
          <p:cNvSpPr/>
          <p:nvPr/>
        </p:nvSpPr>
        <p:spPr>
          <a:xfrm>
            <a:off x="7314675" y="2263350"/>
            <a:ext cx="1524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94"/>
          <p:cNvSpPr txBox="1"/>
          <p:nvPr/>
        </p:nvSpPr>
        <p:spPr>
          <a:xfrm>
            <a:off x="6915100" y="2379450"/>
            <a:ext cx="12252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0x7ffeee67c81c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95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A pointer is declared with the </a:t>
            </a:r>
            <a:r>
              <a:rPr b="1" lang="en" sz="1900"/>
              <a:t>*</a:t>
            </a:r>
            <a:endParaRPr b="1"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900"/>
          </a:p>
        </p:txBody>
      </p:sp>
      <p:sp>
        <p:nvSpPr>
          <p:cNvPr id="1045" name="Google Shape;1045;p95"/>
          <p:cNvSpPr txBox="1"/>
          <p:nvPr/>
        </p:nvSpPr>
        <p:spPr>
          <a:xfrm>
            <a:off x="1724550" y="1681900"/>
            <a:ext cx="65772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Arial"/>
              <a:buNone/>
            </a:pPr>
            <a:r>
              <a:rPr b="1" i="0" lang="en" sz="4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int* a;</a:t>
            </a:r>
            <a:endParaRPr b="1" i="0" sz="4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Arial"/>
              <a:buNone/>
            </a:pPr>
            <a:r>
              <a:t/>
            </a:r>
            <a:endParaRPr b="1" i="0" sz="4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6" name="Google Shape;1046;p95"/>
          <p:cNvSpPr txBox="1"/>
          <p:nvPr/>
        </p:nvSpPr>
        <p:spPr>
          <a:xfrm>
            <a:off x="638875" y="961825"/>
            <a:ext cx="906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endParaRPr b="0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95"/>
          <p:cNvSpPr txBox="1"/>
          <p:nvPr/>
        </p:nvSpPr>
        <p:spPr>
          <a:xfrm>
            <a:off x="4894100" y="961825"/>
            <a:ext cx="14796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Variable Name</a:t>
            </a:r>
            <a:endParaRPr b="0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95"/>
          <p:cNvSpPr txBox="1"/>
          <p:nvPr/>
        </p:nvSpPr>
        <p:spPr>
          <a:xfrm>
            <a:off x="2016475" y="961825"/>
            <a:ext cx="20352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Declares Pointer Type</a:t>
            </a:r>
            <a:endParaRPr b="0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9" name="Google Shape;1049;p95"/>
          <p:cNvCxnSpPr>
            <a:stCxn id="1047" idx="2"/>
            <a:endCxn id="1050" idx="0"/>
          </p:cNvCxnSpPr>
          <p:nvPr/>
        </p:nvCxnSpPr>
        <p:spPr>
          <a:xfrm rot="5400000">
            <a:off x="4415450" y="711475"/>
            <a:ext cx="504000" cy="19329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50" name="Google Shape;1050;p95"/>
          <p:cNvSpPr/>
          <p:nvPr/>
        </p:nvSpPr>
        <p:spPr>
          <a:xfrm>
            <a:off x="3468900" y="1929950"/>
            <a:ext cx="4644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95"/>
          <p:cNvSpPr/>
          <p:nvPr/>
        </p:nvSpPr>
        <p:spPr>
          <a:xfrm>
            <a:off x="2797750" y="1879050"/>
            <a:ext cx="4644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95"/>
          <p:cNvSpPr/>
          <p:nvPr/>
        </p:nvSpPr>
        <p:spPr>
          <a:xfrm>
            <a:off x="1759725" y="1879050"/>
            <a:ext cx="1038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3" name="Google Shape;1053;p95"/>
          <p:cNvCxnSpPr>
            <a:stCxn id="1048" idx="2"/>
            <a:endCxn id="1051" idx="0"/>
          </p:cNvCxnSpPr>
          <p:nvPr/>
        </p:nvCxnSpPr>
        <p:spPr>
          <a:xfrm rot="5400000">
            <a:off x="2805475" y="1650325"/>
            <a:ext cx="453000" cy="4200"/>
          </a:xfrm>
          <a:prstGeom prst="curvedConnector3">
            <a:avLst>
              <a:gd fmla="val 5001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54" name="Google Shape;1054;p95"/>
          <p:cNvCxnSpPr>
            <a:stCxn id="1046" idx="2"/>
            <a:endCxn id="1052" idx="0"/>
          </p:cNvCxnSpPr>
          <p:nvPr/>
        </p:nvCxnSpPr>
        <p:spPr>
          <a:xfrm flipH="1" rot="-5400000">
            <a:off x="1458775" y="1059025"/>
            <a:ext cx="453000" cy="1186800"/>
          </a:xfrm>
          <a:prstGeom prst="curvedConnector3">
            <a:avLst>
              <a:gd fmla="val 5001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55" name="Google Shape;1055;p95"/>
          <p:cNvSpPr/>
          <p:nvPr/>
        </p:nvSpPr>
        <p:spPr>
          <a:xfrm>
            <a:off x="3174450" y="3708525"/>
            <a:ext cx="32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96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00"/>
              <a:t>To get the address of an existing variable the &amp; operator can be used.</a:t>
            </a:r>
            <a:endParaRPr b="1" sz="1900">
              <a:solidFill>
                <a:srgbClr val="000000"/>
              </a:solidFill>
            </a:endParaRPr>
          </a:p>
        </p:txBody>
      </p:sp>
      <p:sp>
        <p:nvSpPr>
          <p:cNvPr id="1061" name="Google Shape;1061;p96"/>
          <p:cNvSpPr txBox="1"/>
          <p:nvPr/>
        </p:nvSpPr>
        <p:spPr>
          <a:xfrm>
            <a:off x="1724550" y="1681900"/>
            <a:ext cx="65772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Arial"/>
              <a:buNone/>
            </a:pPr>
            <a:r>
              <a:rPr b="1" i="0" lang="en" sz="4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int* a;</a:t>
            </a:r>
            <a:endParaRPr b="1" i="0" sz="4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Arial"/>
              <a:buNone/>
            </a:pPr>
            <a:r>
              <a:rPr b="1" i="0" lang="en" sz="4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myInt = 5;</a:t>
            </a:r>
            <a:endParaRPr b="1" i="0" sz="4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Arial"/>
              <a:buNone/>
            </a:pPr>
            <a:r>
              <a:rPr b="1" i="0" lang="en" sz="4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 = &amp;myInt;</a:t>
            </a:r>
            <a:endParaRPr b="1" i="0" sz="4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62" name="Google Shape;1062;p96"/>
          <p:cNvSpPr txBox="1"/>
          <p:nvPr/>
        </p:nvSpPr>
        <p:spPr>
          <a:xfrm>
            <a:off x="638875" y="961825"/>
            <a:ext cx="906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endParaRPr b="0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96"/>
          <p:cNvSpPr txBox="1"/>
          <p:nvPr/>
        </p:nvSpPr>
        <p:spPr>
          <a:xfrm>
            <a:off x="4894100" y="961825"/>
            <a:ext cx="14796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Variable Name</a:t>
            </a:r>
            <a:endParaRPr b="0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96"/>
          <p:cNvSpPr txBox="1"/>
          <p:nvPr/>
        </p:nvSpPr>
        <p:spPr>
          <a:xfrm>
            <a:off x="2016475" y="961825"/>
            <a:ext cx="20352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Declares Pointer Type</a:t>
            </a:r>
            <a:endParaRPr b="0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5" name="Google Shape;1065;p96"/>
          <p:cNvCxnSpPr>
            <a:stCxn id="1063" idx="2"/>
            <a:endCxn id="1066" idx="0"/>
          </p:cNvCxnSpPr>
          <p:nvPr/>
        </p:nvCxnSpPr>
        <p:spPr>
          <a:xfrm rot="5400000">
            <a:off x="4415450" y="711475"/>
            <a:ext cx="504000" cy="19329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66" name="Google Shape;1066;p96"/>
          <p:cNvSpPr/>
          <p:nvPr/>
        </p:nvSpPr>
        <p:spPr>
          <a:xfrm>
            <a:off x="3468900" y="1929950"/>
            <a:ext cx="4644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96"/>
          <p:cNvSpPr/>
          <p:nvPr/>
        </p:nvSpPr>
        <p:spPr>
          <a:xfrm>
            <a:off x="2797750" y="1879050"/>
            <a:ext cx="4644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96"/>
          <p:cNvSpPr/>
          <p:nvPr/>
        </p:nvSpPr>
        <p:spPr>
          <a:xfrm>
            <a:off x="1759725" y="1879050"/>
            <a:ext cx="1038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9" name="Google Shape;1069;p96"/>
          <p:cNvCxnSpPr>
            <a:stCxn id="1064" idx="2"/>
            <a:endCxn id="1067" idx="0"/>
          </p:cNvCxnSpPr>
          <p:nvPr/>
        </p:nvCxnSpPr>
        <p:spPr>
          <a:xfrm rot="5400000">
            <a:off x="2805475" y="1650325"/>
            <a:ext cx="453000" cy="4200"/>
          </a:xfrm>
          <a:prstGeom prst="curvedConnector3">
            <a:avLst>
              <a:gd fmla="val 5001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0" name="Google Shape;1070;p96"/>
          <p:cNvCxnSpPr>
            <a:stCxn id="1062" idx="2"/>
            <a:endCxn id="1068" idx="0"/>
          </p:cNvCxnSpPr>
          <p:nvPr/>
        </p:nvCxnSpPr>
        <p:spPr>
          <a:xfrm flipH="1" rot="-5400000">
            <a:off x="1458775" y="1059025"/>
            <a:ext cx="453000" cy="1186800"/>
          </a:xfrm>
          <a:prstGeom prst="curvedConnector3">
            <a:avLst>
              <a:gd fmla="val 5001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71" name="Google Shape;1071;p96"/>
          <p:cNvSpPr txBox="1"/>
          <p:nvPr/>
        </p:nvSpPr>
        <p:spPr>
          <a:xfrm>
            <a:off x="2574225" y="4625600"/>
            <a:ext cx="20352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Gets address of myInt</a:t>
            </a:r>
            <a:endParaRPr b="0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96"/>
          <p:cNvSpPr/>
          <p:nvPr/>
        </p:nvSpPr>
        <p:spPr>
          <a:xfrm>
            <a:off x="3174450" y="3708525"/>
            <a:ext cx="32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3" name="Google Shape;1073;p96"/>
          <p:cNvCxnSpPr>
            <a:stCxn id="1071" idx="0"/>
            <a:endCxn id="1072" idx="2"/>
          </p:cNvCxnSpPr>
          <p:nvPr/>
        </p:nvCxnSpPr>
        <p:spPr>
          <a:xfrm flipH="1" rot="5400000">
            <a:off x="3237675" y="4271450"/>
            <a:ext cx="453000" cy="2553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97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00"/>
              <a:t>To dereference a pointer to a value, you can use the * operator.</a:t>
            </a:r>
            <a:endParaRPr b="1" sz="1900">
              <a:solidFill>
                <a:srgbClr val="000000"/>
              </a:solidFill>
            </a:endParaRPr>
          </a:p>
        </p:txBody>
      </p:sp>
      <p:sp>
        <p:nvSpPr>
          <p:cNvPr id="1079" name="Google Shape;1079;p97"/>
          <p:cNvSpPr txBox="1"/>
          <p:nvPr/>
        </p:nvSpPr>
        <p:spPr>
          <a:xfrm>
            <a:off x="1724550" y="1681900"/>
            <a:ext cx="65772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Arial"/>
              <a:buNone/>
            </a:pPr>
            <a:r>
              <a:rPr b="1" i="0" lang="en" sz="4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int* a;</a:t>
            </a:r>
            <a:endParaRPr b="1" i="0" sz="4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Arial"/>
              <a:buNone/>
            </a:pPr>
            <a:r>
              <a:rPr b="1" i="0" lang="en" sz="43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myInt = *a;</a:t>
            </a:r>
            <a:endParaRPr b="1" i="0" sz="43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0" name="Google Shape;1080;p97"/>
          <p:cNvSpPr txBox="1"/>
          <p:nvPr/>
        </p:nvSpPr>
        <p:spPr>
          <a:xfrm>
            <a:off x="638875" y="961825"/>
            <a:ext cx="906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endParaRPr b="0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97"/>
          <p:cNvSpPr txBox="1"/>
          <p:nvPr/>
        </p:nvSpPr>
        <p:spPr>
          <a:xfrm>
            <a:off x="4894100" y="961825"/>
            <a:ext cx="14796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Variable Name</a:t>
            </a:r>
            <a:endParaRPr b="0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97"/>
          <p:cNvSpPr txBox="1"/>
          <p:nvPr/>
        </p:nvSpPr>
        <p:spPr>
          <a:xfrm>
            <a:off x="2016475" y="961825"/>
            <a:ext cx="20352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Declares Pointer Type</a:t>
            </a:r>
            <a:endParaRPr b="0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3" name="Google Shape;1083;p97"/>
          <p:cNvCxnSpPr>
            <a:stCxn id="1081" idx="2"/>
            <a:endCxn id="1084" idx="0"/>
          </p:cNvCxnSpPr>
          <p:nvPr/>
        </p:nvCxnSpPr>
        <p:spPr>
          <a:xfrm rot="5400000">
            <a:off x="4415450" y="711475"/>
            <a:ext cx="504000" cy="19329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84" name="Google Shape;1084;p97"/>
          <p:cNvSpPr/>
          <p:nvPr/>
        </p:nvSpPr>
        <p:spPr>
          <a:xfrm>
            <a:off x="3468900" y="1929950"/>
            <a:ext cx="4644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97"/>
          <p:cNvSpPr/>
          <p:nvPr/>
        </p:nvSpPr>
        <p:spPr>
          <a:xfrm>
            <a:off x="2797750" y="1879050"/>
            <a:ext cx="4644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97"/>
          <p:cNvSpPr/>
          <p:nvPr/>
        </p:nvSpPr>
        <p:spPr>
          <a:xfrm>
            <a:off x="1759725" y="1879050"/>
            <a:ext cx="1038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7" name="Google Shape;1087;p97"/>
          <p:cNvCxnSpPr>
            <a:stCxn id="1082" idx="2"/>
            <a:endCxn id="1085" idx="0"/>
          </p:cNvCxnSpPr>
          <p:nvPr/>
        </p:nvCxnSpPr>
        <p:spPr>
          <a:xfrm rot="5400000">
            <a:off x="2805475" y="1650325"/>
            <a:ext cx="453000" cy="4200"/>
          </a:xfrm>
          <a:prstGeom prst="curvedConnector3">
            <a:avLst>
              <a:gd fmla="val 5001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8" name="Google Shape;1088;p97"/>
          <p:cNvCxnSpPr>
            <a:stCxn id="1080" idx="2"/>
            <a:endCxn id="1086" idx="0"/>
          </p:cNvCxnSpPr>
          <p:nvPr/>
        </p:nvCxnSpPr>
        <p:spPr>
          <a:xfrm flipH="1" rot="-5400000">
            <a:off x="1458775" y="1059025"/>
            <a:ext cx="453000" cy="1186800"/>
          </a:xfrm>
          <a:prstGeom prst="curvedConnector3">
            <a:avLst>
              <a:gd fmla="val 5001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89" name="Google Shape;1089;p97"/>
          <p:cNvSpPr txBox="1"/>
          <p:nvPr/>
        </p:nvSpPr>
        <p:spPr>
          <a:xfrm>
            <a:off x="4147725" y="4172625"/>
            <a:ext cx="20961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Gets value at pointer a</a:t>
            </a:r>
            <a:endParaRPr b="0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97"/>
          <p:cNvSpPr/>
          <p:nvPr/>
        </p:nvSpPr>
        <p:spPr>
          <a:xfrm>
            <a:off x="3174450" y="3708525"/>
            <a:ext cx="32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1" name="Google Shape;1091;p97"/>
          <p:cNvCxnSpPr>
            <a:stCxn id="1089" idx="0"/>
            <a:endCxn id="1092" idx="2"/>
          </p:cNvCxnSpPr>
          <p:nvPr/>
        </p:nvCxnSpPr>
        <p:spPr>
          <a:xfrm rot="-5400000">
            <a:off x="5096625" y="3341775"/>
            <a:ext cx="930000" cy="7317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92" name="Google Shape;1092;p97"/>
          <p:cNvSpPr/>
          <p:nvPr/>
        </p:nvSpPr>
        <p:spPr>
          <a:xfrm>
            <a:off x="5695175" y="2778650"/>
            <a:ext cx="4644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98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/>
              <a:t>Below is an example of getting the memory address and printing the pointer value.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098" name="Google Shape;1098;p98"/>
          <p:cNvSpPr txBox="1"/>
          <p:nvPr/>
        </p:nvSpPr>
        <p:spPr>
          <a:xfrm>
            <a:off x="546550" y="1244150"/>
            <a:ext cx="4237500" cy="357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// normal integer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normalInt = 5;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// pointer to integer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int* ptr = &amp;normalInt;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// print out values: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"Normal Int: " &lt;&lt; normalInt &lt;&lt; endl;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"Normal Address: " &lt;&lt; &amp;normalInt &lt;&lt; endl;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"Pointer to Normal: " &lt;&lt; ptr &lt;&lt; endl;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"Value of pointer: " &lt;&lt; *ptr &lt;&lt; endl;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99" name="Google Shape;1099;p98"/>
          <p:cNvSpPr txBox="1"/>
          <p:nvPr/>
        </p:nvSpPr>
        <p:spPr>
          <a:xfrm>
            <a:off x="5121050" y="1274100"/>
            <a:ext cx="3711300" cy="3502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Normal Int: </a:t>
            </a:r>
            <a:r>
              <a:rPr b="1" i="0" lang="en" sz="850" u="none" cap="none" strike="noStrike">
                <a:solidFill>
                  <a:srgbClr val="00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i="0" sz="8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Normal Address: </a:t>
            </a:r>
            <a:r>
              <a:rPr b="1" i="0" lang="en" sz="850" u="none" cap="none" strike="noStrike">
                <a:solidFill>
                  <a:srgbClr val="FF990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0x7ffec5de67fc</a:t>
            </a: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i="0" sz="8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Pointer to Normal: </a:t>
            </a:r>
            <a:r>
              <a:rPr b="1" i="0" lang="en" sz="850" u="none" cap="none" strike="noStrike">
                <a:solidFill>
                  <a:srgbClr val="FF990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0x7ffec5de67fc</a:t>
            </a: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i="0" sz="8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Value of pointer: </a:t>
            </a:r>
            <a:r>
              <a:rPr b="1" i="0" lang="en" sz="850" u="none" cap="none" strike="noStrike">
                <a:solidFill>
                  <a:srgbClr val="00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i="0" sz="850" u="none" cap="none" strike="noStrike">
              <a:solidFill>
                <a:srgbClr val="00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99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/>
              <a:t>Below is an example of getting the memory address and printing the pointer value.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105" name="Google Shape;1105;p99"/>
          <p:cNvSpPr txBox="1"/>
          <p:nvPr/>
        </p:nvSpPr>
        <p:spPr>
          <a:xfrm>
            <a:off x="546550" y="1244150"/>
            <a:ext cx="4237500" cy="357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// normal integer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normalInt = 5;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// pointer to integer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int* ptr = &amp;normalInt;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// print out values: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"Normal Int: " &lt;&lt; normalInt &lt;&lt; endl;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"Normal Address: " &lt;&lt; &amp;normalInt &lt;&lt; endl;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"Pointer to Normal: " &lt;&lt; ptr &lt;&lt; endl;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"Value of pointer: " &lt;&lt; *ptr &lt;&lt; endl;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6" name="Google Shape;1106;p99"/>
          <p:cNvSpPr txBox="1"/>
          <p:nvPr/>
        </p:nvSpPr>
        <p:spPr>
          <a:xfrm>
            <a:off x="5121050" y="1274100"/>
            <a:ext cx="3711300" cy="987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Normal Int: </a:t>
            </a:r>
            <a:r>
              <a:rPr b="1" i="0" lang="en" sz="850" u="none" cap="none" strike="noStrike">
                <a:solidFill>
                  <a:srgbClr val="00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i="0" sz="8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Normal Address: </a:t>
            </a:r>
            <a:r>
              <a:rPr b="1" i="0" lang="en" sz="850" u="none" cap="none" strike="noStrike">
                <a:solidFill>
                  <a:srgbClr val="FF990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0x7ffec5de67fc</a:t>
            </a: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i="0" sz="8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Pointer to Normal: </a:t>
            </a:r>
            <a:r>
              <a:rPr b="1" i="0" lang="en" sz="850" u="none" cap="none" strike="noStrike">
                <a:solidFill>
                  <a:srgbClr val="FF990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0x7ffec5de67fc</a:t>
            </a: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i="0" sz="8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Value of pointer: </a:t>
            </a:r>
            <a:r>
              <a:rPr b="1" i="0" lang="en" sz="850" u="none" cap="none" strike="noStrike">
                <a:solidFill>
                  <a:srgbClr val="00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i="0" sz="850" u="none" cap="none" strike="noStrike">
              <a:solidFill>
                <a:srgbClr val="00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107" name="Google Shape;1107;p99"/>
          <p:cNvGraphicFramePr/>
          <p:nvPr/>
        </p:nvGraphicFramePr>
        <p:xfrm>
          <a:off x="5448625" y="30243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15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normalInt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ptr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08" name="Google Shape;1108;p99"/>
          <p:cNvSpPr txBox="1"/>
          <p:nvPr/>
        </p:nvSpPr>
        <p:spPr>
          <a:xfrm>
            <a:off x="5220025" y="26184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99"/>
          <p:cNvSpPr/>
          <p:nvPr/>
        </p:nvSpPr>
        <p:spPr>
          <a:xfrm>
            <a:off x="8001800" y="34562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99"/>
          <p:cNvSpPr/>
          <p:nvPr/>
        </p:nvSpPr>
        <p:spPr>
          <a:xfrm>
            <a:off x="8001800" y="3372950"/>
            <a:ext cx="152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99"/>
          <p:cNvCxnSpPr>
            <a:stCxn id="1112" idx="3"/>
            <a:endCxn id="1110" idx="3"/>
          </p:cNvCxnSpPr>
          <p:nvPr/>
        </p:nvCxnSpPr>
        <p:spPr>
          <a:xfrm flipH="1" rot="10800000">
            <a:off x="7467075" y="3538650"/>
            <a:ext cx="687000" cy="441000"/>
          </a:xfrm>
          <a:prstGeom prst="bentConnector3">
            <a:avLst>
              <a:gd fmla="val 13468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112" name="Google Shape;1112;p99"/>
          <p:cNvSpPr/>
          <p:nvPr/>
        </p:nvSpPr>
        <p:spPr>
          <a:xfrm>
            <a:off x="7314675" y="3863550"/>
            <a:ext cx="1524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00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/>
              <a:t>Pointers can point to other pointers</a:t>
            </a:r>
            <a:r>
              <a:rPr lang="en" sz="1800"/>
              <a:t> and down the rabbit hole!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118" name="Google Shape;1118;p100"/>
          <p:cNvSpPr txBox="1"/>
          <p:nvPr/>
        </p:nvSpPr>
        <p:spPr>
          <a:xfrm>
            <a:off x="546550" y="1167950"/>
            <a:ext cx="4439700" cy="3899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// normal integer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normalInt = 5;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// pointer to integer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int* ptr = &amp;normalInt;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// pointer to pointer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9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int** ptrToPtr = &amp;ptr;</a:t>
            </a:r>
            <a:endParaRPr b="1" i="0" sz="9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// print out values: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"Normal Int: " &lt;&lt; normalInt &lt;&lt; endl;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"Normal Address: " &lt;&lt; &amp;normalInt &lt;&lt; endl;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"Pointer to Normal: " &lt;&lt; ptr &lt;&lt; endl;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"Value of pointer: " &lt;&lt; *ptr &lt;&lt; endl;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"Pointer to pointer: " &lt;&lt; </a:t>
            </a:r>
            <a:r>
              <a:rPr b="1" i="0" lang="en" sz="9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ptrToPtr</a:t>
            </a: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&lt;&lt; endl;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"Value of ptrToPtr: " &lt;&lt; </a:t>
            </a:r>
            <a:r>
              <a:rPr b="1" i="0" lang="en" sz="9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*ptrToPtr </a:t>
            </a: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&lt;&lt; endl;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19" name="Google Shape;1119;p100"/>
          <p:cNvSpPr txBox="1"/>
          <p:nvPr/>
        </p:nvSpPr>
        <p:spPr>
          <a:xfrm>
            <a:off x="5121050" y="1274100"/>
            <a:ext cx="3711300" cy="1219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Normal Int: </a:t>
            </a:r>
            <a:r>
              <a:rPr b="1" i="0" lang="en" sz="850" u="none" cap="none" strike="noStrike">
                <a:solidFill>
                  <a:srgbClr val="00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i="0" sz="850" u="none" cap="none" strike="noStrike">
              <a:solidFill>
                <a:srgbClr val="00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Normal Address: </a:t>
            </a:r>
            <a:r>
              <a:rPr b="1" i="0" lang="en" sz="850" u="none" cap="none" strike="noStrike">
                <a:solidFill>
                  <a:srgbClr val="FF990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0x7fffb378ec34</a:t>
            </a:r>
            <a:endParaRPr b="1" i="0" sz="850" u="none" cap="none" strike="noStrike">
              <a:solidFill>
                <a:srgbClr val="FF990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Pointer to Normal: </a:t>
            </a:r>
            <a:r>
              <a:rPr b="1" i="0" lang="en" sz="850" u="none" cap="none" strike="noStrike">
                <a:solidFill>
                  <a:srgbClr val="FF990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0x7fffb378ec34</a:t>
            </a:r>
            <a:endParaRPr b="1" i="0" sz="850" u="none" cap="none" strike="noStrike">
              <a:solidFill>
                <a:srgbClr val="FF990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Value of pointer: </a:t>
            </a:r>
            <a:r>
              <a:rPr b="1" i="0" lang="en" sz="850" u="sng" cap="none" strike="noStrike">
                <a:solidFill>
                  <a:srgbClr val="00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i="0" sz="850" u="sng" cap="none" strike="noStrike">
              <a:solidFill>
                <a:srgbClr val="00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Pointer to pointer: </a:t>
            </a:r>
            <a:r>
              <a:rPr b="1" i="0" lang="en" sz="850" u="none" cap="none" strike="noStrike">
                <a:solidFill>
                  <a:srgbClr val="9900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0x7fffb378ec38</a:t>
            </a:r>
            <a:endParaRPr b="1" i="0" sz="850" u="none" cap="none" strike="noStrike">
              <a:solidFill>
                <a:srgbClr val="9900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Value of ptrToPtr: </a:t>
            </a:r>
            <a:r>
              <a:rPr b="1" i="0" lang="en" sz="850" u="none" cap="none" strike="noStrike">
                <a:solidFill>
                  <a:srgbClr val="FF990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0x7fffb378ec34</a:t>
            </a:r>
            <a:endParaRPr b="1" i="0" sz="850" u="none" cap="none" strike="noStrike">
              <a:solidFill>
                <a:srgbClr val="FF990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120" name="Google Shape;1120;p100"/>
          <p:cNvGraphicFramePr/>
          <p:nvPr/>
        </p:nvGraphicFramePr>
        <p:xfrm>
          <a:off x="5448625" y="30243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15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normalInt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ptr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ptrToPtr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21" name="Google Shape;1121;p100"/>
          <p:cNvSpPr txBox="1"/>
          <p:nvPr/>
        </p:nvSpPr>
        <p:spPr>
          <a:xfrm>
            <a:off x="5220025" y="26184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100"/>
          <p:cNvSpPr/>
          <p:nvPr/>
        </p:nvSpPr>
        <p:spPr>
          <a:xfrm>
            <a:off x="8001800" y="3407088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3" name="Google Shape;1123;p100"/>
          <p:cNvCxnSpPr>
            <a:stCxn id="1124" idx="3"/>
            <a:endCxn id="1125" idx="3"/>
          </p:cNvCxnSpPr>
          <p:nvPr/>
        </p:nvCxnSpPr>
        <p:spPr>
          <a:xfrm flipH="1" rot="10800000">
            <a:off x="7467075" y="3595050"/>
            <a:ext cx="687000" cy="384600"/>
          </a:xfrm>
          <a:prstGeom prst="bentConnector3">
            <a:avLst>
              <a:gd fmla="val 13468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124" name="Google Shape;1124;p100"/>
          <p:cNvSpPr/>
          <p:nvPr/>
        </p:nvSpPr>
        <p:spPr>
          <a:xfrm>
            <a:off x="7314675" y="3863550"/>
            <a:ext cx="1524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100"/>
          <p:cNvSpPr/>
          <p:nvPr/>
        </p:nvSpPr>
        <p:spPr>
          <a:xfrm>
            <a:off x="8001800" y="3478850"/>
            <a:ext cx="1524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6" name="Google Shape;1126;p100"/>
          <p:cNvCxnSpPr>
            <a:stCxn id="1127" idx="3"/>
            <a:endCxn id="1128" idx="3"/>
          </p:cNvCxnSpPr>
          <p:nvPr/>
        </p:nvCxnSpPr>
        <p:spPr>
          <a:xfrm flipH="1" rot="10800000">
            <a:off x="7467075" y="4078750"/>
            <a:ext cx="687000" cy="345300"/>
          </a:xfrm>
          <a:prstGeom prst="bentConnector3">
            <a:avLst>
              <a:gd fmla="val 13468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127" name="Google Shape;1127;p100"/>
          <p:cNvSpPr/>
          <p:nvPr/>
        </p:nvSpPr>
        <p:spPr>
          <a:xfrm>
            <a:off x="7314675" y="4307950"/>
            <a:ext cx="1524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100"/>
          <p:cNvSpPr/>
          <p:nvPr/>
        </p:nvSpPr>
        <p:spPr>
          <a:xfrm>
            <a:off x="8001800" y="3979650"/>
            <a:ext cx="1524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01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00"/>
              <a:t>What is the key difference between a </a:t>
            </a:r>
            <a:r>
              <a:rPr b="1" lang="en" sz="1900"/>
              <a:t>pointer</a:t>
            </a:r>
            <a:r>
              <a:rPr lang="en" sz="1900"/>
              <a:t> and a </a:t>
            </a:r>
            <a:r>
              <a:rPr b="1" lang="en" sz="1900"/>
              <a:t>reference</a:t>
            </a:r>
            <a:r>
              <a:rPr lang="en" sz="1900"/>
              <a:t>?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134" name="Google Shape;1134;p101"/>
          <p:cNvSpPr txBox="1"/>
          <p:nvPr/>
        </p:nvSpPr>
        <p:spPr>
          <a:xfrm>
            <a:off x="546550" y="1244150"/>
            <a:ext cx="4335000" cy="23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a = 5;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int* pointerToA = &amp;a;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&amp;b = a;</a:t>
            </a:r>
            <a:endParaRPr b="1" i="0" sz="9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"a: " &lt;&lt; a &lt;&lt; endl;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"address of a: " &lt;&lt; pointerToA &lt;&lt; endl;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"b: " &lt;&lt; b &lt;&lt; endl;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"address of b: " &lt;&lt; &amp;b &lt;&lt; endl;</a:t>
            </a:r>
            <a:endParaRPr b="1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9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5" name="Google Shape;1135;p101"/>
          <p:cNvSpPr txBox="1"/>
          <p:nvPr/>
        </p:nvSpPr>
        <p:spPr>
          <a:xfrm>
            <a:off x="546550" y="3752250"/>
            <a:ext cx="4335000" cy="1075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a: 5</a:t>
            </a:r>
            <a:endParaRPr b="1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address of a: 0x7ffeee67c81c</a:t>
            </a:r>
            <a:endParaRPr b="1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b: 5</a:t>
            </a:r>
            <a:endParaRPr b="1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address of b: 0x7ffeee67c81c</a:t>
            </a:r>
            <a:endParaRPr b="1" i="0" sz="850" u="none" cap="none" strike="noStrike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136" name="Google Shape;1136;p101"/>
          <p:cNvGraphicFramePr/>
          <p:nvPr/>
        </p:nvGraphicFramePr>
        <p:xfrm>
          <a:off x="54486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15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pointerToA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37" name="Google Shape;1137;p101"/>
          <p:cNvSpPr txBox="1"/>
          <p:nvPr/>
        </p:nvSpPr>
        <p:spPr>
          <a:xfrm>
            <a:off x="52200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101"/>
          <p:cNvSpPr/>
          <p:nvPr/>
        </p:nvSpPr>
        <p:spPr>
          <a:xfrm>
            <a:off x="80018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101"/>
          <p:cNvSpPr/>
          <p:nvPr/>
        </p:nvSpPr>
        <p:spPr>
          <a:xfrm>
            <a:off x="8001800" y="1772750"/>
            <a:ext cx="152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0" name="Google Shape;1140;p101"/>
          <p:cNvCxnSpPr>
            <a:stCxn id="1141" idx="3"/>
            <a:endCxn id="1139" idx="3"/>
          </p:cNvCxnSpPr>
          <p:nvPr/>
        </p:nvCxnSpPr>
        <p:spPr>
          <a:xfrm flipH="1" rot="10800000">
            <a:off x="7467075" y="1938450"/>
            <a:ext cx="687000" cy="441000"/>
          </a:xfrm>
          <a:prstGeom prst="bentConnector3">
            <a:avLst>
              <a:gd fmla="val 13468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141" name="Google Shape;1141;p101"/>
          <p:cNvSpPr/>
          <p:nvPr/>
        </p:nvSpPr>
        <p:spPr>
          <a:xfrm>
            <a:off x="7314675" y="2263350"/>
            <a:ext cx="1524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101"/>
          <p:cNvSpPr/>
          <p:nvPr/>
        </p:nvSpPr>
        <p:spPr>
          <a:xfrm>
            <a:off x="8154200" y="20084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101"/>
          <p:cNvSpPr/>
          <p:nvPr/>
        </p:nvSpPr>
        <p:spPr>
          <a:xfrm>
            <a:off x="8154200" y="1925150"/>
            <a:ext cx="152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4" name="Google Shape;1144;p101"/>
          <p:cNvCxnSpPr>
            <a:stCxn id="1145" idx="3"/>
            <a:endCxn id="1146" idx="3"/>
          </p:cNvCxnSpPr>
          <p:nvPr/>
        </p:nvCxnSpPr>
        <p:spPr>
          <a:xfrm flipH="1" rot="10800000">
            <a:off x="7467075" y="1938475"/>
            <a:ext cx="991800" cy="846600"/>
          </a:xfrm>
          <a:prstGeom prst="bentConnector3">
            <a:avLst>
              <a:gd fmla="val 12402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145" name="Google Shape;1145;p101"/>
          <p:cNvSpPr/>
          <p:nvPr/>
        </p:nvSpPr>
        <p:spPr>
          <a:xfrm>
            <a:off x="7314675" y="2668975"/>
            <a:ext cx="1524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01"/>
          <p:cNvSpPr/>
          <p:nvPr/>
        </p:nvSpPr>
        <p:spPr>
          <a:xfrm>
            <a:off x="8306600" y="1772750"/>
            <a:ext cx="152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02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/>
              <a:t>A pointer</a:t>
            </a:r>
            <a:r>
              <a:rPr lang="en" sz="1900"/>
              <a:t> is </a:t>
            </a:r>
            <a:r>
              <a:rPr lang="en" sz="1900">
                <a:solidFill>
                  <a:srgbClr val="0000FF"/>
                </a:solidFill>
              </a:rPr>
              <a:t>a</a:t>
            </a:r>
            <a:r>
              <a:rPr lang="en" sz="1900"/>
              <a:t> memory address and a </a:t>
            </a:r>
            <a:r>
              <a:rPr b="1" lang="en" sz="1900"/>
              <a:t>reference</a:t>
            </a:r>
            <a:r>
              <a:rPr lang="en" sz="1900"/>
              <a:t> is </a:t>
            </a:r>
            <a:r>
              <a:rPr lang="en" sz="1900">
                <a:solidFill>
                  <a:srgbClr val="0000FF"/>
                </a:solidFill>
              </a:rPr>
              <a:t>a valid</a:t>
            </a:r>
            <a:r>
              <a:rPr lang="en" sz="1900"/>
              <a:t> memory address.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152" name="Google Shape;1152;p102"/>
          <p:cNvSpPr txBox="1"/>
          <p:nvPr/>
        </p:nvSpPr>
        <p:spPr>
          <a:xfrm>
            <a:off x="546550" y="1244150"/>
            <a:ext cx="4454700" cy="23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a = 5;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8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int* pointerToA = (int*)2343242234;</a:t>
            </a:r>
            <a:endParaRPr b="1" i="0" sz="850" u="none" cap="none" strike="noStrike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int &amp;b = a;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"a: " &lt;&lt; a &lt;&lt; endl;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"pointer to some memory: " &lt;&lt; pointerToA &lt;&lt; endl;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"b: " &lt;&lt; b &lt;&lt; endl;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"address of b: " &lt;&lt; &amp;b &lt;&lt; endl;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53" name="Google Shape;1153;p102"/>
          <p:cNvSpPr txBox="1"/>
          <p:nvPr/>
        </p:nvSpPr>
        <p:spPr>
          <a:xfrm>
            <a:off x="546550" y="3752250"/>
            <a:ext cx="4454700" cy="1075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a: 5</a:t>
            </a:r>
            <a:endParaRPr b="1" i="0" sz="8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pointer to some memory:: 0x8bab09fa</a:t>
            </a:r>
            <a:endParaRPr b="1" i="0" sz="8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b: 5</a:t>
            </a:r>
            <a:endParaRPr b="1" i="0" sz="8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address of b: </a:t>
            </a:r>
            <a:r>
              <a:rPr b="1" i="0" lang="en" sz="85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0x7ffeee67c81c</a:t>
            </a:r>
            <a:endParaRPr b="1" i="0" sz="8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154" name="Google Shape;1154;p102"/>
          <p:cNvGraphicFramePr/>
          <p:nvPr/>
        </p:nvGraphicFramePr>
        <p:xfrm>
          <a:off x="54486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15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pointerToA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...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...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some memory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55" name="Google Shape;1155;p102"/>
          <p:cNvSpPr txBox="1"/>
          <p:nvPr/>
        </p:nvSpPr>
        <p:spPr>
          <a:xfrm>
            <a:off x="52200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02"/>
          <p:cNvSpPr/>
          <p:nvPr/>
        </p:nvSpPr>
        <p:spPr>
          <a:xfrm>
            <a:off x="80018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02"/>
          <p:cNvSpPr/>
          <p:nvPr/>
        </p:nvSpPr>
        <p:spPr>
          <a:xfrm>
            <a:off x="7987900" y="4286675"/>
            <a:ext cx="152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8" name="Google Shape;1158;p102"/>
          <p:cNvCxnSpPr>
            <a:stCxn id="1159" idx="3"/>
            <a:endCxn id="1157" idx="3"/>
          </p:cNvCxnSpPr>
          <p:nvPr/>
        </p:nvCxnSpPr>
        <p:spPr>
          <a:xfrm>
            <a:off x="7467075" y="2379450"/>
            <a:ext cx="673200" cy="2072700"/>
          </a:xfrm>
          <a:prstGeom prst="bentConnector3">
            <a:avLst>
              <a:gd fmla="val 19200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159" name="Google Shape;1159;p102"/>
          <p:cNvSpPr/>
          <p:nvPr/>
        </p:nvSpPr>
        <p:spPr>
          <a:xfrm>
            <a:off x="7314675" y="2263350"/>
            <a:ext cx="1524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102"/>
          <p:cNvSpPr txBox="1"/>
          <p:nvPr/>
        </p:nvSpPr>
        <p:spPr>
          <a:xfrm>
            <a:off x="6915100" y="2379450"/>
            <a:ext cx="12252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0x8bab09fa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102"/>
          <p:cNvSpPr/>
          <p:nvPr/>
        </p:nvSpPr>
        <p:spPr>
          <a:xfrm>
            <a:off x="8154200" y="20084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102"/>
          <p:cNvSpPr/>
          <p:nvPr/>
        </p:nvSpPr>
        <p:spPr>
          <a:xfrm>
            <a:off x="8154200" y="1925150"/>
            <a:ext cx="152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3" name="Google Shape;1163;p102"/>
          <p:cNvCxnSpPr>
            <a:stCxn id="1164" idx="3"/>
            <a:endCxn id="1165" idx="3"/>
          </p:cNvCxnSpPr>
          <p:nvPr/>
        </p:nvCxnSpPr>
        <p:spPr>
          <a:xfrm flipH="1" rot="10800000">
            <a:off x="7467075" y="2021575"/>
            <a:ext cx="691200" cy="763500"/>
          </a:xfrm>
          <a:prstGeom prst="bentConnector3">
            <a:avLst>
              <a:gd fmla="val 13445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164" name="Google Shape;1164;p102"/>
          <p:cNvSpPr/>
          <p:nvPr/>
        </p:nvSpPr>
        <p:spPr>
          <a:xfrm>
            <a:off x="7314675" y="2668975"/>
            <a:ext cx="1524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102"/>
          <p:cNvSpPr/>
          <p:nvPr/>
        </p:nvSpPr>
        <p:spPr>
          <a:xfrm>
            <a:off x="8005900" y="1856050"/>
            <a:ext cx="152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102"/>
          <p:cNvSpPr txBox="1"/>
          <p:nvPr/>
        </p:nvSpPr>
        <p:spPr>
          <a:xfrm>
            <a:off x="6915100" y="2760450"/>
            <a:ext cx="12252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0x7ffeee67c81c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04"/>
          <p:cNvSpPr txBox="1"/>
          <p:nvPr>
            <p:ph type="title"/>
          </p:nvPr>
        </p:nvSpPr>
        <p:spPr>
          <a:xfrm>
            <a:off x="311700" y="292625"/>
            <a:ext cx="852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/>
              <a:t>NULL or nullptr</a:t>
            </a:r>
            <a:r>
              <a:rPr lang="en" sz="1900"/>
              <a:t> is </a:t>
            </a:r>
            <a:r>
              <a:rPr lang="en" sz="1900">
                <a:solidFill>
                  <a:srgbClr val="000000"/>
                </a:solidFill>
              </a:rPr>
              <a:t>a</a:t>
            </a:r>
            <a:r>
              <a:rPr lang="en" sz="1900"/>
              <a:t> memory address that allows us to point to nothing.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172" name="Google Shape;1172;p104"/>
          <p:cNvSpPr txBox="1"/>
          <p:nvPr/>
        </p:nvSpPr>
        <p:spPr>
          <a:xfrm>
            <a:off x="546550" y="1244150"/>
            <a:ext cx="4454700" cy="23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8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int* pointer = NULL; // can also use nullptr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"pointer: " &lt;&lt; pointer &lt;&lt; endl;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cout &lt;&lt; *pointer &lt;&lt; endl;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8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3" name="Google Shape;1173;p104"/>
          <p:cNvSpPr txBox="1"/>
          <p:nvPr/>
        </p:nvSpPr>
        <p:spPr>
          <a:xfrm>
            <a:off x="546550" y="3752250"/>
            <a:ext cx="4454700" cy="1075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pointer: 0x0000000</a:t>
            </a:r>
            <a:endParaRPr b="1" i="0" sz="8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exited, segmentation fault</a:t>
            </a:r>
            <a:endParaRPr b="1" i="0" sz="8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174" name="Google Shape;1174;p104"/>
          <p:cNvGraphicFramePr/>
          <p:nvPr/>
        </p:nvGraphicFramePr>
        <p:xfrm>
          <a:off x="5448625" y="142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{FDCB1ABB-2B92-44AB-A981-39A8C5BC4AF5}</a:tableStyleId>
              </a:tblPr>
              <a:tblGrid>
                <a:gridCol w="1352850"/>
                <a:gridCol w="1352850"/>
              </a:tblGrid>
              <a:tr h="415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Variable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NULL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/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pointer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75" name="Google Shape;1175;p104"/>
          <p:cNvSpPr txBox="1"/>
          <p:nvPr/>
        </p:nvSpPr>
        <p:spPr>
          <a:xfrm>
            <a:off x="5220025" y="1018225"/>
            <a:ext cx="3225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104"/>
          <p:cNvSpPr/>
          <p:nvPr/>
        </p:nvSpPr>
        <p:spPr>
          <a:xfrm>
            <a:off x="8001800" y="18560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104"/>
          <p:cNvSpPr/>
          <p:nvPr/>
        </p:nvSpPr>
        <p:spPr>
          <a:xfrm>
            <a:off x="7987900" y="4286675"/>
            <a:ext cx="152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104"/>
          <p:cNvSpPr/>
          <p:nvPr/>
        </p:nvSpPr>
        <p:spPr>
          <a:xfrm>
            <a:off x="7314675" y="2263350"/>
            <a:ext cx="1524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104"/>
          <p:cNvSpPr/>
          <p:nvPr/>
        </p:nvSpPr>
        <p:spPr>
          <a:xfrm>
            <a:off x="8154200" y="2008450"/>
            <a:ext cx="152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104"/>
          <p:cNvSpPr/>
          <p:nvPr/>
        </p:nvSpPr>
        <p:spPr>
          <a:xfrm>
            <a:off x="8154200" y="1925150"/>
            <a:ext cx="152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1" name="Google Shape;1181;p104"/>
          <p:cNvCxnSpPr>
            <a:stCxn id="1182" idx="3"/>
            <a:endCxn id="1183" idx="3"/>
          </p:cNvCxnSpPr>
          <p:nvPr/>
        </p:nvCxnSpPr>
        <p:spPr>
          <a:xfrm flipH="1" rot="10800000">
            <a:off x="7467075" y="2021575"/>
            <a:ext cx="691200" cy="763500"/>
          </a:xfrm>
          <a:prstGeom prst="bentConnector3">
            <a:avLst>
              <a:gd fmla="val 13445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182" name="Google Shape;1182;p104"/>
          <p:cNvSpPr/>
          <p:nvPr/>
        </p:nvSpPr>
        <p:spPr>
          <a:xfrm>
            <a:off x="7314675" y="2668975"/>
            <a:ext cx="1524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104"/>
          <p:cNvSpPr/>
          <p:nvPr/>
        </p:nvSpPr>
        <p:spPr>
          <a:xfrm>
            <a:off x="8005900" y="1856050"/>
            <a:ext cx="152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